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8" r:id="rId5"/>
    <p:sldId id="259" r:id="rId6"/>
    <p:sldId id="267" r:id="rId7"/>
    <p:sldId id="270" r:id="rId8"/>
    <p:sldId id="269" r:id="rId9"/>
    <p:sldId id="262" r:id="rId10"/>
    <p:sldId id="265" r:id="rId11"/>
    <p:sldId id="266" r:id="rId12"/>
    <p:sldId id="264" r:id="rId13"/>
    <p:sldId id="272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141AA"/>
    <a:srgbClr val="F5F6FD"/>
    <a:srgbClr val="FDF3E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4F97-936F-4F09-82F4-C4D5B82DB5BC}" type="datetimeFigureOut">
              <a:rPr lang="sv-SE" smtClean="0"/>
              <a:t>2019-04-22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7C71-EC2A-4DDF-A177-59F80199F15C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28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4F97-936F-4F09-82F4-C4D5B82DB5BC}" type="datetimeFigureOut">
              <a:rPr lang="sv-SE" smtClean="0"/>
              <a:t>2019-04-22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7C71-EC2A-4DDF-A177-59F80199F15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917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4F97-936F-4F09-82F4-C4D5B82DB5BC}" type="datetimeFigureOut">
              <a:rPr lang="sv-SE" smtClean="0"/>
              <a:t>2019-04-22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7C71-EC2A-4DDF-A177-59F80199F15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262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4F97-936F-4F09-82F4-C4D5B82DB5BC}" type="datetimeFigureOut">
              <a:rPr lang="sv-SE" smtClean="0"/>
              <a:t>2019-04-22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7C71-EC2A-4DDF-A177-59F80199F15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57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4F97-936F-4F09-82F4-C4D5B82DB5BC}" type="datetimeFigureOut">
              <a:rPr lang="sv-SE" smtClean="0"/>
              <a:t>2019-04-22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7C71-EC2A-4DDF-A177-59F80199F15C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85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4F97-936F-4F09-82F4-C4D5B82DB5BC}" type="datetimeFigureOut">
              <a:rPr lang="sv-SE" smtClean="0"/>
              <a:t>2019-04-22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7C71-EC2A-4DDF-A177-59F80199F15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288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4F97-936F-4F09-82F4-C4D5B82DB5BC}" type="datetimeFigureOut">
              <a:rPr lang="sv-SE" smtClean="0"/>
              <a:t>2019-04-22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7C71-EC2A-4DDF-A177-59F80199F15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675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4F97-936F-4F09-82F4-C4D5B82DB5BC}" type="datetimeFigureOut">
              <a:rPr lang="sv-SE" smtClean="0"/>
              <a:t>2019-04-22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7C71-EC2A-4DDF-A177-59F80199F15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178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4F97-936F-4F09-82F4-C4D5B82DB5BC}" type="datetimeFigureOut">
              <a:rPr lang="sv-SE" smtClean="0"/>
              <a:t>2019-04-22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7C71-EC2A-4DDF-A177-59F80199F15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157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FE4F97-936F-4F09-82F4-C4D5B82DB5BC}" type="datetimeFigureOut">
              <a:rPr lang="sv-SE" smtClean="0"/>
              <a:t>2019-04-22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2A7C71-EC2A-4DDF-A177-59F80199F15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613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4F97-936F-4F09-82F4-C4D5B82DB5BC}" type="datetimeFigureOut">
              <a:rPr lang="sv-SE" smtClean="0"/>
              <a:t>2019-04-22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7C71-EC2A-4DDF-A177-59F80199F15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810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1FE4F97-936F-4F09-82F4-C4D5B82DB5BC}" type="datetimeFigureOut">
              <a:rPr lang="sv-SE" smtClean="0"/>
              <a:t>2019-04-22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E2A7C71-EC2A-4DDF-A177-59F80199F15C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30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yinggiants.com/forums/attachmentNew.php?attachmentid=872620" TargetMode="External"/><Relationship Id="rId2" Type="http://schemas.openxmlformats.org/officeDocument/2006/relationships/hyperlink" Target="https://youtu.be/hmWc20LUYa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7265" y="1169601"/>
            <a:ext cx="11154032" cy="3352972"/>
          </a:xfrm>
        </p:spPr>
        <p:txBody>
          <a:bodyPr>
            <a:normAutofit fontScale="90000"/>
          </a:bodyPr>
          <a:lstStyle/>
          <a:p>
            <a:r>
              <a:rPr lang="sv-SE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6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6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 DÖMA IMAC FREESTYLE </a:t>
            </a:r>
            <a:endParaRPr lang="sv-SE" sz="6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Jörgen Svensson, 2019-01-24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348" y="4606024"/>
            <a:ext cx="2337655" cy="134993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154" y="185532"/>
            <a:ext cx="4440194" cy="325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3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solidFill>
                  <a:srgbClr val="FF0000"/>
                </a:solidFill>
              </a:rPr>
              <a:t>Gernot Bruckmann – Freestyle 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Tucson Aerobatic Shootout 2015 - </a:t>
            </a:r>
            <a:r>
              <a:rPr lang="en-US" sz="3600" b="1" dirty="0" smtClean="0"/>
              <a:t>Freestyle </a:t>
            </a:r>
            <a:r>
              <a:rPr lang="en-US" sz="3600" b="1" dirty="0"/>
              <a:t>Round 2</a:t>
            </a:r>
          </a:p>
          <a:p>
            <a:pPr algn="ctr"/>
            <a:r>
              <a:rPr lang="sv-SE" sz="3200" dirty="0" smtClean="0">
                <a:hlinkClick r:id="rId2"/>
              </a:rPr>
              <a:t>https</a:t>
            </a:r>
            <a:r>
              <a:rPr lang="sv-SE" sz="3200" dirty="0">
                <a:hlinkClick r:id="rId2"/>
              </a:rPr>
              <a:t>://</a:t>
            </a:r>
            <a:r>
              <a:rPr lang="sv-SE" sz="3200" dirty="0" smtClean="0">
                <a:hlinkClick r:id="rId2"/>
              </a:rPr>
              <a:t>youtu.be/hmWc20LUYag</a:t>
            </a:r>
            <a:endParaRPr lang="sv-SE" sz="3200" dirty="0" smtClean="0"/>
          </a:p>
          <a:p>
            <a:endParaRPr lang="sv-SE" sz="3200" dirty="0" smtClean="0"/>
          </a:p>
          <a:p>
            <a:endParaRPr lang="sv-SE" sz="3200" dirty="0" smtClean="0"/>
          </a:p>
          <a:p>
            <a:endParaRPr lang="sv-SE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82691" y="3266532"/>
            <a:ext cx="4677884" cy="255454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4000" b="1" dirty="0"/>
              <a:t>Freestyle Winners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1st:  Gabriel Altuz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2nd: Gernot Bruckmann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v-SE" altLang="sv-SE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3rd:  Jase Dussia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Freestyle Winner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9" y="3266532"/>
            <a:ext cx="6400800" cy="25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6726" y="368494"/>
            <a:ext cx="2199179" cy="12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3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7308" y="685799"/>
            <a:ext cx="10873946" cy="1457325"/>
          </a:xfrm>
        </p:spPr>
        <p:txBody>
          <a:bodyPr>
            <a:normAutofit fontScale="90000"/>
          </a:bodyPr>
          <a:lstStyle/>
          <a:p>
            <a:r>
              <a:rPr lang="sv-SE" sz="4900" b="1" dirty="0" smtClean="0">
                <a:solidFill>
                  <a:srgbClr val="FF0000"/>
                </a:solidFill>
              </a:rPr>
              <a:t>Er bedömning av </a:t>
            </a:r>
            <a:r>
              <a:rPr lang="sv-SE" sz="4900" b="1" dirty="0" err="1" smtClean="0">
                <a:solidFill>
                  <a:srgbClr val="FF0000"/>
                </a:solidFill>
              </a:rPr>
              <a:t>Gernot</a:t>
            </a:r>
            <a:r>
              <a:rPr lang="sv-SE" sz="4900" b="1" dirty="0" smtClean="0">
                <a:solidFill>
                  <a:srgbClr val="FF0000"/>
                </a:solidFill>
              </a:rPr>
              <a:t> </a:t>
            </a:r>
            <a:r>
              <a:rPr lang="sv-SE" sz="4900" b="1" dirty="0" err="1" smtClean="0">
                <a:solidFill>
                  <a:srgbClr val="FF0000"/>
                </a:solidFill>
              </a:rPr>
              <a:t>Bruckmans</a:t>
            </a:r>
            <a:r>
              <a:rPr lang="sv-SE" sz="4900" b="1" dirty="0" smtClean="0">
                <a:solidFill>
                  <a:srgbClr val="FF0000"/>
                </a:solidFill>
              </a:rPr>
              <a:t> </a:t>
            </a:r>
            <a:br>
              <a:rPr lang="sv-SE" sz="4900" b="1" dirty="0" smtClean="0">
                <a:solidFill>
                  <a:srgbClr val="FF0000"/>
                </a:solidFill>
              </a:rPr>
            </a:br>
            <a:r>
              <a:rPr lang="sv-SE" sz="4900" b="1" dirty="0" smtClean="0">
                <a:solidFill>
                  <a:srgbClr val="FF0000"/>
                </a:solidFill>
              </a:rPr>
              <a:t>Freestyle flygning</a:t>
            </a:r>
            <a:r>
              <a:rPr lang="sv-SE" sz="4400" b="1" dirty="0" smtClean="0"/>
              <a:t/>
            </a:r>
            <a:br>
              <a:rPr lang="sv-SE" sz="4400" b="1" dirty="0" smtClean="0"/>
            </a:br>
            <a:r>
              <a:rPr lang="sv-SE" sz="1200" b="1" dirty="0" smtClean="0"/>
              <a:t/>
            </a:r>
            <a:br>
              <a:rPr lang="sv-SE" sz="1200" b="1" dirty="0" smtClean="0"/>
            </a:br>
            <a:endParaRPr lang="sv-SE" sz="3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5944" y="2018270"/>
            <a:ext cx="11935954" cy="4046627"/>
          </a:xfrm>
        </p:spPr>
        <p:txBody>
          <a:bodyPr>
            <a:noAutofit/>
          </a:bodyPr>
          <a:lstStyle/>
          <a:p>
            <a:pPr lvl="0">
              <a:buClr>
                <a:srgbClr val="E48312"/>
              </a:buClr>
            </a:pPr>
            <a:endParaRPr lang="sv-SE" sz="2400" b="1" dirty="0" smtClean="0">
              <a:solidFill>
                <a:srgbClr val="0070C0"/>
              </a:solidFill>
            </a:endParaRPr>
          </a:p>
          <a:p>
            <a:pPr lvl="0">
              <a:buClr>
                <a:srgbClr val="E48312"/>
              </a:buClr>
            </a:pP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906163" y="2143124"/>
            <a:ext cx="102631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A: Användning av totala flygområdet (20K).</a:t>
            </a:r>
            <a:r>
              <a:rPr lang="sv-SE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3600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3600" b="1" i="1" dirty="0">
                <a:solidFill>
                  <a:srgbClr val="0070C0"/>
                </a:solidFill>
              </a:rPr>
              <a:t>1.3. B: Originalitet och komplexitet (20K).</a:t>
            </a:r>
            <a:r>
              <a:rPr lang="sv-SE" sz="3600" dirty="0">
                <a:solidFill>
                  <a:srgbClr val="0070C0"/>
                </a:solidFill>
              </a:rPr>
              <a:t> </a:t>
            </a:r>
            <a:endParaRPr lang="sv-SE" sz="3600" dirty="0" smtClean="0">
              <a:solidFill>
                <a:srgbClr val="0070C0"/>
              </a:solidFill>
            </a:endParaRPr>
          </a:p>
          <a:p>
            <a:r>
              <a:rPr lang="sv-SE" sz="3600" b="1" i="1" dirty="0" smtClean="0">
                <a:solidFill>
                  <a:srgbClr val="0070C0"/>
                </a:solidFill>
              </a:rPr>
              <a:t>1.4</a:t>
            </a:r>
            <a:r>
              <a:rPr lang="sv-SE" sz="3600" b="1" i="1" dirty="0">
                <a:solidFill>
                  <a:srgbClr val="0070C0"/>
                </a:solidFill>
              </a:rPr>
              <a:t>. C: Precision (20K).</a:t>
            </a:r>
            <a:r>
              <a:rPr lang="sv-SE" sz="3600" dirty="0">
                <a:solidFill>
                  <a:srgbClr val="0070C0"/>
                </a:solidFill>
              </a:rPr>
              <a:t> </a:t>
            </a:r>
            <a:endParaRPr lang="sv-SE" sz="3600" dirty="0" smtClean="0">
              <a:solidFill>
                <a:srgbClr val="0070C0"/>
              </a:solidFill>
            </a:endParaRPr>
          </a:p>
          <a:p>
            <a:r>
              <a:rPr lang="sv-SE" sz="3600" b="1" i="1" dirty="0" smtClean="0">
                <a:solidFill>
                  <a:srgbClr val="0070C0"/>
                </a:solidFill>
              </a:rPr>
              <a:t>1.5</a:t>
            </a:r>
            <a:r>
              <a:rPr lang="sv-SE" sz="3600" b="1" i="1" dirty="0">
                <a:solidFill>
                  <a:srgbClr val="0070C0"/>
                </a:solidFill>
              </a:rPr>
              <a:t>. D: Konstnärligt intryck och Presentation (30K</a:t>
            </a:r>
            <a:r>
              <a:rPr lang="sv-SE" sz="3600" b="1" i="1" dirty="0" smtClean="0">
                <a:solidFill>
                  <a:srgbClr val="0070C0"/>
                </a:solidFill>
              </a:rPr>
              <a:t>).</a:t>
            </a:r>
          </a:p>
          <a:p>
            <a:r>
              <a:rPr lang="sv-SE" sz="3600" b="1" i="1" dirty="0" smtClean="0">
                <a:solidFill>
                  <a:srgbClr val="0070C0"/>
                </a:solidFill>
              </a:rPr>
              <a:t>1.6. </a:t>
            </a:r>
            <a:r>
              <a:rPr lang="sv-SE" sz="3600" b="1" i="1" dirty="0">
                <a:solidFill>
                  <a:srgbClr val="0070C0"/>
                </a:solidFill>
              </a:rPr>
              <a:t>E: Koreografi (30K).</a:t>
            </a:r>
            <a:r>
              <a:rPr lang="sv-SE" sz="3600" b="1" dirty="0">
                <a:solidFill>
                  <a:srgbClr val="0070C0"/>
                </a:solidFill>
              </a:rPr>
              <a:t> </a:t>
            </a:r>
            <a:endParaRPr lang="sv-SE" sz="3600" dirty="0">
              <a:solidFill>
                <a:srgbClr val="0070C0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726" y="368494"/>
            <a:ext cx="2199179" cy="12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7829" y="286603"/>
            <a:ext cx="10567851" cy="1450757"/>
          </a:xfrm>
        </p:spPr>
        <p:txBody>
          <a:bodyPr>
            <a:normAutofit/>
          </a:bodyPr>
          <a:lstStyle/>
          <a:p>
            <a:r>
              <a:rPr lang="sv-SE" sz="5400" b="1" dirty="0">
                <a:solidFill>
                  <a:srgbClr val="0070C0"/>
                </a:solidFill>
              </a:rPr>
              <a:t>Sammanfattning av </a:t>
            </a:r>
            <a:r>
              <a:rPr lang="sv-SE" sz="5400" b="1" dirty="0" smtClean="0">
                <a:solidFill>
                  <a:srgbClr val="0070C0"/>
                </a:solidFill>
              </a:rPr>
              <a:t>Freestyle</a:t>
            </a:r>
            <a:r>
              <a:rPr lang="sv-SE" sz="4300" b="1" dirty="0" smtClean="0">
                <a:solidFill>
                  <a:srgbClr val="0070C0"/>
                </a:solidFill>
              </a:rPr>
              <a:t/>
            </a:r>
            <a:br>
              <a:rPr lang="sv-SE" sz="4300" b="1" dirty="0" smtClean="0">
                <a:solidFill>
                  <a:srgbClr val="0070C0"/>
                </a:solidFill>
              </a:rPr>
            </a:br>
            <a:endParaRPr lang="sv-SE" sz="4300" b="1" dirty="0">
              <a:solidFill>
                <a:srgbClr val="0070C0"/>
              </a:solidFill>
            </a:endParaRPr>
          </a:p>
        </p:txBody>
      </p:sp>
      <p:sp>
        <p:nvSpPr>
          <p:cNvPr id="4" name="Platshållare för innehåll 3"/>
          <p:cNvSpPr txBox="1">
            <a:spLocks noGrp="1"/>
          </p:cNvSpPr>
          <p:nvPr>
            <p:ph idx="1"/>
          </p:nvPr>
        </p:nvSpPr>
        <p:spPr>
          <a:xfrm>
            <a:off x="587828" y="1647641"/>
            <a:ext cx="11000791" cy="4688463"/>
          </a:xfrm>
          <a:prstGeom prst="rect">
            <a:avLst/>
          </a:prstGeom>
          <a:gradFill>
            <a:gsLst>
              <a:gs pos="48000">
                <a:srgbClr val="FFFFCC"/>
              </a:gs>
              <a:gs pos="20000">
                <a:schemeClr val="accent1">
                  <a:tint val="60000"/>
                  <a:shade val="99000"/>
                  <a:satMod val="120000"/>
                </a:schemeClr>
              </a:gs>
              <a:gs pos="100000">
                <a:schemeClr val="accent1">
                  <a:tint val="55000"/>
                  <a:satMod val="14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2800" b="1" dirty="0" smtClean="0">
                <a:solidFill>
                  <a:srgbClr val="FF0000"/>
                </a:solidFill>
              </a:rPr>
              <a:t>Det är en uppvisningsgren som flygs och bedöms under 4 minuter.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800" b="1" dirty="0" smtClean="0">
                <a:solidFill>
                  <a:srgbClr val="FF0000"/>
                </a:solidFill>
              </a:rPr>
              <a:t>Flygningen bör visa upp en väl inövad koreografi. Den bör vara i takt till musiken och stämma väl överens med musikens karaktär.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800" b="1" dirty="0" smtClean="0">
                <a:solidFill>
                  <a:srgbClr val="FF0000"/>
                </a:solidFill>
              </a:rPr>
              <a:t>Piloten bör på bästa sätt, presentera så många olika komplexa manövrar som möjligt, utan upprepning. Alla manövrar bör utföras med precision och de bedöms efter samma kriterier som normal manöverflygning.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800" b="1" dirty="0" smtClean="0">
                <a:solidFill>
                  <a:srgbClr val="FF0000"/>
                </a:solidFill>
              </a:rPr>
              <a:t>Piloten bör hela tiden ha full kontroll över flygningen och genomföra den på ett säkert sätt.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800" b="1" dirty="0" smtClean="0">
                <a:solidFill>
                  <a:srgbClr val="FF0000"/>
                </a:solidFill>
              </a:rPr>
              <a:t>Flygningen bedöms efter 5 olika kriterier, på en skala om 0-10 poäng i steg om 0,5 poäng. </a:t>
            </a:r>
            <a:endParaRPr lang="sv-SE" sz="4000" b="1" dirty="0">
              <a:solidFill>
                <a:srgbClr val="FF0000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501" y="376321"/>
            <a:ext cx="2199179" cy="12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0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7308" y="685799"/>
            <a:ext cx="10873946" cy="1457325"/>
          </a:xfrm>
        </p:spPr>
        <p:txBody>
          <a:bodyPr>
            <a:normAutofit/>
          </a:bodyPr>
          <a:lstStyle/>
          <a:p>
            <a:r>
              <a:rPr lang="sv-SE" sz="4400" b="1" dirty="0" smtClean="0"/>
              <a:t/>
            </a:r>
            <a:br>
              <a:rPr lang="sv-SE" sz="4400" b="1" dirty="0" smtClean="0"/>
            </a:br>
            <a:r>
              <a:rPr lang="sv-SE" sz="1200" b="1" dirty="0" smtClean="0"/>
              <a:t/>
            </a:r>
            <a:br>
              <a:rPr lang="sv-SE" sz="1200" b="1" dirty="0" smtClean="0"/>
            </a:br>
            <a:endParaRPr lang="sv-SE" sz="3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5944" y="2018270"/>
            <a:ext cx="11935954" cy="4046627"/>
          </a:xfrm>
        </p:spPr>
        <p:txBody>
          <a:bodyPr>
            <a:noAutofit/>
          </a:bodyPr>
          <a:lstStyle/>
          <a:p>
            <a:pPr lvl="0">
              <a:buClr>
                <a:srgbClr val="E48312"/>
              </a:buClr>
            </a:pPr>
            <a:endParaRPr lang="sv-SE" sz="2400" b="1" dirty="0" smtClean="0">
              <a:solidFill>
                <a:srgbClr val="0070C0"/>
              </a:solidFill>
            </a:endParaRPr>
          </a:p>
          <a:p>
            <a:pPr lvl="0" algn="ctr">
              <a:buClr>
                <a:srgbClr val="E48312"/>
              </a:buClr>
            </a:pPr>
            <a:r>
              <a:rPr lang="sv-SE" sz="6000" b="1" dirty="0" smtClean="0">
                <a:solidFill>
                  <a:srgbClr val="FF0000"/>
                </a:solidFill>
              </a:rPr>
              <a:t>Några frågor </a:t>
            </a:r>
            <a:r>
              <a:rPr lang="sv-SE" sz="6000" b="1" dirty="0">
                <a:solidFill>
                  <a:srgbClr val="FF0000"/>
                </a:solidFill>
              </a:rPr>
              <a:t>om </a:t>
            </a:r>
            <a:r>
              <a:rPr lang="sv-SE" sz="6000" b="1" dirty="0" smtClean="0">
                <a:solidFill>
                  <a:srgbClr val="FF0000"/>
                </a:solidFill>
              </a:rPr>
              <a:t>Freestyle klassen?</a:t>
            </a:r>
            <a:endParaRPr lang="sv-SE" sz="60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726" y="368494"/>
            <a:ext cx="2199179" cy="12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98500"/>
          </a:xfrm>
        </p:spPr>
        <p:txBody>
          <a:bodyPr/>
          <a:lstStyle/>
          <a:p>
            <a:r>
              <a:rPr lang="sv-SE" b="1" dirty="0" smtClean="0">
                <a:solidFill>
                  <a:srgbClr val="FF0000"/>
                </a:solidFill>
              </a:rPr>
              <a:t>Regelverket – grunder (sida 13)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97279" y="1655806"/>
            <a:ext cx="10570845" cy="421328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3000" b="1" dirty="0" smtClean="0"/>
              <a:t> Fyra Minuters </a:t>
            </a:r>
            <a:r>
              <a:rPr lang="sv-SE" sz="3000" b="1" dirty="0"/>
              <a:t>Freestyle programmet är en separat "</a:t>
            </a:r>
            <a:r>
              <a:rPr lang="sv-SE" sz="3000" b="1" dirty="0">
                <a:solidFill>
                  <a:srgbClr val="0070C0"/>
                </a:solidFill>
              </a:rPr>
              <a:t>uppvisningsgren</a:t>
            </a:r>
            <a:r>
              <a:rPr lang="sv-SE" sz="3000" b="1" dirty="0" smtClean="0"/>
              <a:t>” som flygs till musik. Manövrar bedöms enligt ”</a:t>
            </a:r>
            <a:r>
              <a:rPr lang="sv-SE" sz="3000" b="1" dirty="0" smtClean="0">
                <a:solidFill>
                  <a:srgbClr val="0070C0"/>
                </a:solidFill>
              </a:rPr>
              <a:t>normala</a:t>
            </a:r>
            <a:r>
              <a:rPr lang="sv-SE" sz="3000" b="1" dirty="0" smtClean="0"/>
              <a:t>” kriterier, i kombination med </a:t>
            </a:r>
            <a:r>
              <a:rPr lang="sv-SE" sz="3000" b="1" dirty="0" smtClean="0">
                <a:solidFill>
                  <a:srgbClr val="0070C0"/>
                </a:solidFill>
              </a:rPr>
              <a:t>koreografin</a:t>
            </a:r>
            <a:r>
              <a:rPr lang="sv-SE" sz="3000" b="1" dirty="0" smtClean="0"/>
              <a:t> till musiken.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000" b="1" dirty="0" smtClean="0"/>
              <a:t> Den är </a:t>
            </a:r>
            <a:r>
              <a:rPr lang="sv-SE" sz="3000" b="1" dirty="0"/>
              <a:t>en </a:t>
            </a:r>
            <a:r>
              <a:rPr lang="sv-SE" sz="3000" b="1" dirty="0">
                <a:solidFill>
                  <a:srgbClr val="0070C0"/>
                </a:solidFill>
              </a:rPr>
              <a:t>individuellt skapad flygsekvens </a:t>
            </a:r>
            <a:r>
              <a:rPr lang="sv-SE" sz="3000" b="1" dirty="0" smtClean="0"/>
              <a:t>som </a:t>
            </a:r>
            <a:r>
              <a:rPr lang="sv-SE" sz="3000" b="1" dirty="0" smtClean="0">
                <a:solidFill>
                  <a:srgbClr val="0070C0"/>
                </a:solidFill>
              </a:rPr>
              <a:t>flygs i takt till musiken</a:t>
            </a:r>
            <a:r>
              <a:rPr lang="sv-SE" sz="3000" b="1" dirty="0" smtClean="0"/>
              <a:t>, med syftet att ge </a:t>
            </a:r>
            <a:r>
              <a:rPr lang="sv-SE" sz="3000" b="1" dirty="0" smtClean="0">
                <a:solidFill>
                  <a:srgbClr val="0070C0"/>
                </a:solidFill>
              </a:rPr>
              <a:t>känslomässig upplevelse </a:t>
            </a:r>
            <a:r>
              <a:rPr lang="sv-SE" sz="3000" b="1" dirty="0" smtClean="0"/>
              <a:t>hos domare och åskådare.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000" b="1" dirty="0" smtClean="0"/>
              <a:t> För </a:t>
            </a:r>
            <a:r>
              <a:rPr lang="sv-SE" sz="3000" b="1" dirty="0"/>
              <a:t>att vara berättigad att delta och tävla i denna gren, måste den tävlande också tävla i en av de fem IMAC tävlingsgrenarna i precisionsflygning vid samma tävlingstillfälle. </a:t>
            </a:r>
            <a:endParaRPr lang="sv-SE" sz="30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v-SE" sz="3000" b="1" dirty="0" smtClean="0"/>
              <a:t> När </a:t>
            </a:r>
            <a:r>
              <a:rPr lang="sv-SE" sz="3000" b="1" dirty="0"/>
              <a:t>tävlingsgrenen anordnas, så bör den ha separata priser.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088" y="502895"/>
            <a:ext cx="1996474" cy="115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8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97280" y="676275"/>
            <a:ext cx="10058400" cy="742950"/>
          </a:xfrm>
        </p:spPr>
        <p:txBody>
          <a:bodyPr>
            <a:normAutofit/>
          </a:bodyPr>
          <a:lstStyle/>
          <a:p>
            <a:r>
              <a:rPr lang="sv-SE" sz="4400" b="1" dirty="0" smtClean="0">
                <a:solidFill>
                  <a:srgbClr val="FF0000"/>
                </a:solidFill>
              </a:rPr>
              <a:t>Bedömning av Freestyle (sida 13-14)</a:t>
            </a:r>
            <a:endParaRPr lang="sv-SE" sz="4400" b="1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97280" y="1419225"/>
            <a:ext cx="10058400" cy="4861760"/>
          </a:xfrm>
        </p:spPr>
        <p:txBody>
          <a:bodyPr>
            <a:normAutofit/>
          </a:bodyPr>
          <a:lstStyle/>
          <a:p>
            <a:endParaRPr lang="sv-SE" sz="2800" b="1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3200" b="1" dirty="0" smtClean="0">
                <a:solidFill>
                  <a:schemeClr val="tx1"/>
                </a:solidFill>
              </a:rPr>
              <a:t>Totalt bedöms och poängsätts 5 huvudkriterier. </a:t>
            </a:r>
            <a:r>
              <a:rPr lang="sv-SE" sz="3200" b="1" i="1" dirty="0" smtClean="0">
                <a:solidFill>
                  <a:srgbClr val="FF0000"/>
                </a:solidFill>
              </a:rPr>
              <a:t>Nya kriterier med nytt innehåll.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200" b="1" dirty="0" smtClean="0"/>
              <a:t>Varje kriterie poängsätts </a:t>
            </a:r>
            <a:r>
              <a:rPr lang="sv-SE" sz="3200" b="1" dirty="0"/>
              <a:t>på en 10-gradig skala </a:t>
            </a:r>
            <a:r>
              <a:rPr lang="sv-SE" sz="3200" b="1" dirty="0" smtClean="0"/>
              <a:t>i steg om 0,5 poäng. </a:t>
            </a:r>
            <a:r>
              <a:rPr lang="sv-SE" sz="3200" b="1" i="1" dirty="0" smtClean="0">
                <a:solidFill>
                  <a:srgbClr val="FF0000"/>
                </a:solidFill>
              </a:rPr>
              <a:t>Nytt.</a:t>
            </a:r>
            <a:endParaRPr lang="sv-SE" sz="3200" b="1" i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3200" b="1" dirty="0" smtClean="0"/>
              <a:t>Vid </a:t>
            </a:r>
            <a:r>
              <a:rPr lang="sv-SE" sz="3200" b="1" dirty="0"/>
              <a:t>kortare flygtid än 3,5 </a:t>
            </a:r>
            <a:r>
              <a:rPr lang="sv-SE" sz="3200" b="1" dirty="0" smtClean="0"/>
              <a:t>minut, </a:t>
            </a:r>
            <a:r>
              <a:rPr lang="sv-SE" sz="3200" b="1" dirty="0"/>
              <a:t>så minskas poängen med motsvarande tid</a:t>
            </a:r>
            <a:r>
              <a:rPr lang="sv-SE" sz="3200" b="1" dirty="0" smtClean="0"/>
              <a:t>. (T ex vid 2 minuters och 15 sekunders flygtid skall poängen multipliceras med faktorn 2,25/4). </a:t>
            </a:r>
            <a:r>
              <a:rPr lang="sv-SE" sz="3200" b="1" dirty="0" smtClean="0">
                <a:solidFill>
                  <a:srgbClr val="0070C0"/>
                </a:solidFill>
              </a:rPr>
              <a:t>OBS. En tidtagare skall utses.</a:t>
            </a:r>
            <a:endParaRPr lang="sv-SE" sz="3200" b="1" dirty="0">
              <a:solidFill>
                <a:srgbClr val="0070C0"/>
              </a:solidFill>
            </a:endParaRPr>
          </a:p>
          <a:p>
            <a:endParaRPr lang="sv-SE" sz="3200" dirty="0">
              <a:solidFill>
                <a:schemeClr val="tx1"/>
              </a:solidFill>
            </a:endParaRPr>
          </a:p>
          <a:p>
            <a:endParaRPr lang="sv-SE" sz="2800" dirty="0">
              <a:solidFill>
                <a:schemeClr val="tx1"/>
              </a:solidFill>
            </a:endParaRPr>
          </a:p>
          <a:p>
            <a:endParaRPr lang="sv-SE" sz="2800" b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3245" y="384971"/>
            <a:ext cx="2199179" cy="12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79166" y="504966"/>
            <a:ext cx="10058400" cy="914401"/>
          </a:xfrm>
        </p:spPr>
        <p:txBody>
          <a:bodyPr>
            <a:normAutofit/>
          </a:bodyPr>
          <a:lstStyle/>
          <a:p>
            <a:r>
              <a:rPr lang="sv-SE" sz="4400" b="1" dirty="0" smtClean="0">
                <a:solidFill>
                  <a:srgbClr val="FF0000"/>
                </a:solidFill>
              </a:rPr>
              <a:t>Kriterie A (</a:t>
            </a:r>
            <a:r>
              <a:rPr lang="sv-SE" sz="4400" b="1" dirty="0" err="1" smtClean="0">
                <a:solidFill>
                  <a:srgbClr val="FF0000"/>
                </a:solidFill>
              </a:rPr>
              <a:t>Use</a:t>
            </a:r>
            <a:r>
              <a:rPr lang="sv-SE" sz="4400" b="1" dirty="0" smtClean="0">
                <a:solidFill>
                  <a:srgbClr val="FF0000"/>
                </a:solidFill>
              </a:rPr>
              <a:t> </a:t>
            </a:r>
            <a:r>
              <a:rPr lang="sv-SE" sz="4400" b="1" dirty="0" err="1" smtClean="0">
                <a:solidFill>
                  <a:srgbClr val="FF0000"/>
                </a:solidFill>
              </a:rPr>
              <a:t>of</a:t>
            </a:r>
            <a:r>
              <a:rPr lang="sv-SE" sz="4400" b="1" dirty="0" smtClean="0">
                <a:solidFill>
                  <a:srgbClr val="FF0000"/>
                </a:solidFill>
              </a:rPr>
              <a:t> total flight area)</a:t>
            </a:r>
            <a:endParaRPr lang="sv-SE" sz="44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2473" y="1760561"/>
            <a:ext cx="10926147" cy="4432881"/>
          </a:xfrm>
        </p:spPr>
        <p:txBody>
          <a:bodyPr>
            <a:normAutofit lnSpcReduction="10000"/>
          </a:bodyPr>
          <a:lstStyle/>
          <a:p>
            <a:r>
              <a:rPr lang="sv-SE" sz="33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A: Användning av totala flygområdet (20K).</a:t>
            </a:r>
            <a:r>
              <a:rPr lang="sv-SE" sz="33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3300" b="1" dirty="0" smtClean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3300" b="1" dirty="0" smtClean="0"/>
              <a:t>Piloten bör använda </a:t>
            </a:r>
            <a:r>
              <a:rPr lang="sv-SE" sz="3300" b="1" dirty="0"/>
              <a:t>hela </a:t>
            </a:r>
            <a:r>
              <a:rPr lang="sv-SE" sz="3300" b="1" dirty="0" smtClean="0"/>
              <a:t>flygområdet. Det bör vara balans </a:t>
            </a:r>
            <a:r>
              <a:rPr lang="sv-SE" sz="3300" b="1" dirty="0"/>
              <a:t>mellan höger och vänster </a:t>
            </a:r>
            <a:r>
              <a:rPr lang="sv-SE" sz="3300" b="1" dirty="0" smtClean="0"/>
              <a:t>sida.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300" b="1" dirty="0" smtClean="0"/>
              <a:t>Bör välja lämplig </a:t>
            </a:r>
            <a:r>
              <a:rPr lang="sv-SE" sz="3300" b="1" dirty="0" smtClean="0"/>
              <a:t>position så att man </a:t>
            </a:r>
            <a:r>
              <a:rPr lang="sv-SE" sz="3300" b="1" dirty="0"/>
              <a:t>tydligt </a:t>
            </a:r>
            <a:r>
              <a:rPr lang="sv-SE" sz="3300" b="1" dirty="0" smtClean="0"/>
              <a:t>visar </a:t>
            </a:r>
            <a:r>
              <a:rPr lang="sv-SE" sz="3300" b="1" dirty="0"/>
              <a:t>upp manövrarna.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300" b="1" dirty="0" smtClean="0"/>
              <a:t>Programmet bör innehålla både långa långsamma manövrar och snabba högenergi manövrar. </a:t>
            </a:r>
            <a:endParaRPr lang="sv-SE" sz="33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v-SE" sz="3300" b="1" dirty="0" smtClean="0"/>
              <a:t>Syftet med detta är att visa upp alla sina </a:t>
            </a:r>
            <a:r>
              <a:rPr lang="sv-SE" sz="3300" b="1" dirty="0" err="1" smtClean="0"/>
              <a:t>flygfärdigheter</a:t>
            </a:r>
            <a:r>
              <a:rPr lang="sv-SE" sz="3300" b="1" dirty="0" smtClean="0"/>
              <a:t>.</a:t>
            </a:r>
            <a:endParaRPr lang="sv-SE" sz="3300" dirty="0"/>
          </a:p>
          <a:p>
            <a:endParaRPr lang="sv-SE" sz="2900" b="1" dirty="0" smtClean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014" y="448293"/>
            <a:ext cx="1679802" cy="97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5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79166" y="504966"/>
            <a:ext cx="10058400" cy="914401"/>
          </a:xfrm>
        </p:spPr>
        <p:txBody>
          <a:bodyPr>
            <a:normAutofit/>
          </a:bodyPr>
          <a:lstStyle/>
          <a:p>
            <a:r>
              <a:rPr lang="sv-SE" sz="4400" b="1" dirty="0" smtClean="0">
                <a:solidFill>
                  <a:srgbClr val="FF0000"/>
                </a:solidFill>
              </a:rPr>
              <a:t>Kriterie B (</a:t>
            </a:r>
            <a:r>
              <a:rPr lang="sv-SE" sz="4400" b="1" dirty="0" err="1" smtClean="0">
                <a:solidFill>
                  <a:srgbClr val="FF0000"/>
                </a:solidFill>
              </a:rPr>
              <a:t>Orginality</a:t>
            </a:r>
            <a:r>
              <a:rPr lang="sv-SE" sz="4400" b="1" dirty="0" smtClean="0">
                <a:solidFill>
                  <a:srgbClr val="FF0000"/>
                </a:solidFill>
              </a:rPr>
              <a:t> and </a:t>
            </a:r>
            <a:r>
              <a:rPr lang="sv-SE" sz="4400" b="1" dirty="0" err="1" smtClean="0">
                <a:solidFill>
                  <a:srgbClr val="FF0000"/>
                </a:solidFill>
              </a:rPr>
              <a:t>Complexity</a:t>
            </a:r>
            <a:r>
              <a:rPr lang="sv-SE" sz="4400" b="1" dirty="0" smtClean="0">
                <a:solidFill>
                  <a:srgbClr val="FF0000"/>
                </a:solidFill>
              </a:rPr>
              <a:t>)</a:t>
            </a:r>
            <a:endParaRPr lang="sv-SE" sz="44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0465" y="1760561"/>
            <a:ext cx="10547101" cy="4432881"/>
          </a:xfrm>
        </p:spPr>
        <p:txBody>
          <a:bodyPr>
            <a:normAutofit lnSpcReduction="10000"/>
          </a:bodyPr>
          <a:lstStyle/>
          <a:p>
            <a:r>
              <a:rPr lang="sv-SE" sz="33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</a:t>
            </a:r>
            <a:r>
              <a:rPr lang="sv-SE" sz="33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B: Originalitet och komplexitet (20K).  </a:t>
            </a:r>
            <a:endParaRPr lang="sv-SE" sz="3300" b="1" i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3300" b="1" dirty="0" smtClean="0"/>
              <a:t>Piloten bör visa upp ett så brett utbud av olika </a:t>
            </a:r>
            <a:r>
              <a:rPr lang="sv-SE" sz="3300" b="1" dirty="0"/>
              <a:t>manövrar som </a:t>
            </a:r>
            <a:r>
              <a:rPr lang="sv-SE" sz="3300" b="1" dirty="0" smtClean="0"/>
              <a:t>möjligt, </a:t>
            </a:r>
            <a:r>
              <a:rPr lang="sv-SE" sz="3300" b="1" dirty="0" smtClean="0"/>
              <a:t>utan </a:t>
            </a:r>
            <a:r>
              <a:rPr lang="sv-SE" sz="3300" b="1" dirty="0"/>
              <a:t>upprepning</a:t>
            </a:r>
            <a:r>
              <a:rPr lang="sv-SE" sz="3300" b="1" dirty="0" smtClean="0"/>
              <a:t>. Detta tillsammans med högsta möjliga komplexitet på manövrarna.</a:t>
            </a:r>
            <a:endParaRPr lang="sv-SE" sz="33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3300" b="1" dirty="0" smtClean="0"/>
              <a:t>För att åstadkomma detta, bör piloten bör </a:t>
            </a:r>
            <a:r>
              <a:rPr lang="sv-SE" sz="3300" b="1" dirty="0"/>
              <a:t>använda alla </a:t>
            </a:r>
            <a:r>
              <a:rPr lang="sv-SE" sz="3300" b="1" dirty="0" smtClean="0"/>
              <a:t>aerodynamiska </a:t>
            </a:r>
            <a:r>
              <a:rPr lang="sv-SE" sz="3300" b="1" dirty="0"/>
              <a:t>och </a:t>
            </a:r>
            <a:r>
              <a:rPr lang="sv-SE" sz="3300" b="1" dirty="0" err="1"/>
              <a:t>gyroskopiska</a:t>
            </a:r>
            <a:r>
              <a:rPr lang="sv-SE" sz="3300" b="1" dirty="0"/>
              <a:t> krafter som finns tillgängliga</a:t>
            </a:r>
            <a:r>
              <a:rPr lang="sv-SE" sz="3300" b="1" dirty="0" smtClean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300" b="1" dirty="0" err="1" smtClean="0"/>
              <a:t>Utstallad</a:t>
            </a:r>
            <a:r>
              <a:rPr lang="sv-SE" sz="3300" b="1" dirty="0" smtClean="0"/>
              <a:t> flygning, autorotation och flygning under påverkan av propellerns vridmoment bör ingå.</a:t>
            </a:r>
            <a:endParaRPr lang="sv-SE" sz="2900" b="1" dirty="0"/>
          </a:p>
          <a:p>
            <a:endParaRPr lang="sv-SE" sz="28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014" y="448293"/>
            <a:ext cx="1679802" cy="97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8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79166" y="504966"/>
            <a:ext cx="10058400" cy="914401"/>
          </a:xfrm>
        </p:spPr>
        <p:txBody>
          <a:bodyPr>
            <a:normAutofit/>
          </a:bodyPr>
          <a:lstStyle/>
          <a:p>
            <a:r>
              <a:rPr lang="sv-SE" sz="4400" b="1" dirty="0" smtClean="0">
                <a:solidFill>
                  <a:srgbClr val="FF0000"/>
                </a:solidFill>
              </a:rPr>
              <a:t>Kriterie C (Precision)</a:t>
            </a:r>
            <a:endParaRPr lang="sv-SE" sz="44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9837" y="1760561"/>
            <a:ext cx="11075435" cy="4432881"/>
          </a:xfrm>
        </p:spPr>
        <p:txBody>
          <a:bodyPr>
            <a:noAutofit/>
          </a:bodyPr>
          <a:lstStyle/>
          <a:p>
            <a:r>
              <a:rPr lang="sv-SE" sz="32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1.4. C: Precision (20K). </a:t>
            </a:r>
            <a:endParaRPr lang="sv-SE" sz="3200" b="1" i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sv-SE" sz="3200" b="1" dirty="0" smtClean="0"/>
              <a:t>Det bör vara samma </a:t>
            </a:r>
            <a:r>
              <a:rPr lang="sv-SE" sz="3200" b="1" dirty="0"/>
              <a:t>precision i manövrarna som </a:t>
            </a:r>
            <a:r>
              <a:rPr lang="sv-SE" sz="3200" b="1" dirty="0" smtClean="0"/>
              <a:t>vid ”vanlig” manöverflygning. Bedömningskriterierna är de samma.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sv-SE" sz="3200" b="1" dirty="0" smtClean="0"/>
              <a:t>Rollar bör stoppa i de normala lägena. Momentrollar bör ha konstant rytm. Svängar och bågar </a:t>
            </a:r>
            <a:r>
              <a:rPr lang="sv-SE" sz="3200" b="1" dirty="0" smtClean="0"/>
              <a:t>bör </a:t>
            </a:r>
            <a:r>
              <a:rPr lang="sv-SE" sz="3200" b="1" dirty="0" smtClean="0"/>
              <a:t>ha konstanta radier. </a:t>
            </a:r>
            <a:r>
              <a:rPr lang="sv-SE" sz="3200" b="1" i="1" dirty="0" smtClean="0">
                <a:solidFill>
                  <a:srgbClr val="F141AA"/>
                </a:solidFill>
              </a:rPr>
              <a:t>Dvs </a:t>
            </a:r>
            <a:r>
              <a:rPr lang="sv-SE" sz="3200" b="1" i="1" dirty="0">
                <a:solidFill>
                  <a:srgbClr val="F141AA"/>
                </a:solidFill>
              </a:rPr>
              <a:t>linjer, rollar, svängar, loopdelar </a:t>
            </a:r>
            <a:r>
              <a:rPr lang="sv-SE" sz="3200" b="1" i="1" dirty="0" smtClean="0">
                <a:solidFill>
                  <a:srgbClr val="F141AA"/>
                </a:solidFill>
              </a:rPr>
              <a:t>mm, </a:t>
            </a:r>
            <a:r>
              <a:rPr lang="sv-SE" sz="3200" b="1" i="1" dirty="0" smtClean="0">
                <a:solidFill>
                  <a:srgbClr val="F141AA"/>
                </a:solidFill>
              </a:rPr>
              <a:t>bör </a:t>
            </a:r>
            <a:r>
              <a:rPr lang="sv-SE" sz="3200" b="1" i="1" dirty="0">
                <a:solidFill>
                  <a:srgbClr val="F141AA"/>
                </a:solidFill>
              </a:rPr>
              <a:t>utföras och </a:t>
            </a:r>
            <a:r>
              <a:rPr lang="sv-SE" sz="3200" b="1" i="1" dirty="0" smtClean="0">
                <a:solidFill>
                  <a:srgbClr val="F141AA"/>
                </a:solidFill>
              </a:rPr>
              <a:t>bedömas </a:t>
            </a:r>
            <a:r>
              <a:rPr lang="sv-SE" sz="3200" b="1" i="1" dirty="0" smtClean="0">
                <a:solidFill>
                  <a:srgbClr val="F141AA"/>
                </a:solidFill>
              </a:rPr>
              <a:t>som vid vanlig manöverflygning.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sv-SE" sz="3200" b="1" dirty="0" smtClean="0"/>
              <a:t>T ex förändringar i höjdled under en manöver, bör stämma väl överens med typen av manövern. Flygningen bör hela tiden spegla pilotens förmåga att kontrollera planet.</a:t>
            </a:r>
          </a:p>
          <a:p>
            <a:pPr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sv-SE" sz="3200" b="1" i="1" dirty="0"/>
          </a:p>
          <a:p>
            <a:endParaRPr lang="sv-SE" sz="4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014" y="448293"/>
            <a:ext cx="1679802" cy="97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79166" y="504966"/>
            <a:ext cx="10058400" cy="1137222"/>
          </a:xfrm>
        </p:spPr>
        <p:txBody>
          <a:bodyPr>
            <a:normAutofit fontScale="90000"/>
          </a:bodyPr>
          <a:lstStyle/>
          <a:p>
            <a:r>
              <a:rPr lang="sv-SE" sz="4400" b="1" dirty="0" smtClean="0">
                <a:solidFill>
                  <a:srgbClr val="FF0000"/>
                </a:solidFill>
              </a:rPr>
              <a:t>Kriterie D (Artistic impression </a:t>
            </a:r>
            <a:br>
              <a:rPr lang="sv-SE" sz="4400" b="1" dirty="0" smtClean="0">
                <a:solidFill>
                  <a:srgbClr val="FF0000"/>
                </a:solidFill>
              </a:rPr>
            </a:br>
            <a:r>
              <a:rPr lang="sv-SE" sz="4400" b="1" dirty="0" smtClean="0">
                <a:solidFill>
                  <a:srgbClr val="FF0000"/>
                </a:solidFill>
              </a:rPr>
              <a:t>and Presentation)</a:t>
            </a:r>
            <a:endParaRPr lang="sv-SE" sz="44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79166" y="1760561"/>
            <a:ext cx="9541707" cy="4432881"/>
          </a:xfrm>
        </p:spPr>
        <p:txBody>
          <a:bodyPr>
            <a:noAutofit/>
          </a:bodyPr>
          <a:lstStyle/>
          <a:p>
            <a:r>
              <a:rPr lang="sv-SE" sz="32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1.5</a:t>
            </a:r>
            <a:r>
              <a:rPr lang="sv-SE" sz="32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D: Konstnärligt intryck och Presentation (30K). </a:t>
            </a:r>
            <a:endParaRPr lang="sv-SE" sz="3200" b="1" i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3200" b="1" dirty="0" smtClean="0"/>
              <a:t>Musikens karaktär ger en viss känsla och </a:t>
            </a:r>
            <a:r>
              <a:rPr lang="sv-SE" sz="3200" b="1" dirty="0"/>
              <a:t>flygplanets rörelser </a:t>
            </a:r>
            <a:r>
              <a:rPr lang="sv-SE" sz="3200" b="1" dirty="0" smtClean="0"/>
              <a:t>bör matcha denna.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200" b="1" dirty="0"/>
              <a:t>Flygplanets rörelser </a:t>
            </a:r>
            <a:r>
              <a:rPr lang="sv-SE" sz="3200" b="1" dirty="0" smtClean="0"/>
              <a:t>bör ske i takt till musiken.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200" b="1" dirty="0" smtClean="0"/>
              <a:t>Förändringar i musiken, bör återspeglas i förändringar av flygningen.</a:t>
            </a:r>
          </a:p>
          <a:p>
            <a:endParaRPr lang="sv-SE" sz="44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014" y="448293"/>
            <a:ext cx="1679802" cy="97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8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79166" y="504966"/>
            <a:ext cx="10058400" cy="914401"/>
          </a:xfrm>
        </p:spPr>
        <p:txBody>
          <a:bodyPr>
            <a:normAutofit/>
          </a:bodyPr>
          <a:lstStyle/>
          <a:p>
            <a:r>
              <a:rPr lang="sv-SE" sz="4400" b="1" dirty="0" smtClean="0">
                <a:solidFill>
                  <a:srgbClr val="FF0000"/>
                </a:solidFill>
              </a:rPr>
              <a:t>Kriterie E (</a:t>
            </a:r>
            <a:r>
              <a:rPr lang="sv-SE" sz="4400" b="1" dirty="0" err="1" smtClean="0">
                <a:solidFill>
                  <a:srgbClr val="FF0000"/>
                </a:solidFill>
              </a:rPr>
              <a:t>Chroreography</a:t>
            </a:r>
            <a:r>
              <a:rPr lang="sv-SE" sz="4400" b="1" dirty="0" smtClean="0">
                <a:solidFill>
                  <a:srgbClr val="FF0000"/>
                </a:solidFill>
              </a:rPr>
              <a:t>)</a:t>
            </a:r>
            <a:endParaRPr lang="sv-SE" sz="44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79166" y="1760561"/>
            <a:ext cx="10058400" cy="443288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sv-SE" sz="1800" b="1" i="1" dirty="0"/>
          </a:p>
          <a:p>
            <a:pPr marL="0" indent="0">
              <a:buNone/>
            </a:pPr>
            <a:r>
              <a:rPr lang="sv-SE" sz="32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1.6 E: Koreografi (30K).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200" b="1" dirty="0" smtClean="0"/>
              <a:t>Flygningen bör visa upp en väl inövad koreografi. Flygningen får inte vara, en rad av slumpmässigt utvalda manövrar.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3200" b="1" dirty="0" smtClean="0"/>
              <a:t>En manöver bör ”flyta över” i nästa manöver, utan några långa pauser emellan dem.</a:t>
            </a:r>
            <a:endParaRPr lang="sv-SE" sz="3200" b="1" dirty="0"/>
          </a:p>
          <a:p>
            <a:endParaRPr lang="sv-SE" sz="3200" dirty="0"/>
          </a:p>
          <a:p>
            <a:endParaRPr lang="sv-SE" sz="2900" b="1" dirty="0" smtClean="0"/>
          </a:p>
          <a:p>
            <a:endParaRPr lang="sv-SE" sz="28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014" y="448293"/>
            <a:ext cx="1679802" cy="97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7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97280" y="666750"/>
            <a:ext cx="10058400" cy="1070610"/>
          </a:xfrm>
        </p:spPr>
        <p:txBody>
          <a:bodyPr>
            <a:normAutofit fontScale="90000"/>
          </a:bodyPr>
          <a:lstStyle/>
          <a:p>
            <a:r>
              <a:rPr lang="sv-SE" b="1" dirty="0">
                <a:solidFill>
                  <a:srgbClr val="0070C0"/>
                </a:solidFill>
              </a:rPr>
              <a:t>Omgången diskvalificeras om: </a:t>
            </a:r>
            <a:r>
              <a:rPr lang="sv-SE" dirty="0">
                <a:solidFill>
                  <a:srgbClr val="0070C0"/>
                </a:solidFill>
              </a:rPr>
              <a:t/>
            </a:r>
            <a:br>
              <a:rPr lang="sv-SE" dirty="0">
                <a:solidFill>
                  <a:srgbClr val="0070C0"/>
                </a:solidFill>
              </a:rPr>
            </a:b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2000" y="1737360"/>
            <a:ext cx="10584024" cy="4133834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sv-SE" sz="3200" b="1" dirty="0" smtClean="0"/>
              <a:t> </a:t>
            </a:r>
            <a:r>
              <a:rPr lang="sv-SE" sz="3200" b="1" dirty="0" smtClean="0">
                <a:solidFill>
                  <a:srgbClr val="FF0000"/>
                </a:solidFill>
              </a:rPr>
              <a:t>Planet </a:t>
            </a:r>
            <a:r>
              <a:rPr lang="sv-SE" sz="3200" b="1" dirty="0">
                <a:solidFill>
                  <a:srgbClr val="FF0000"/>
                </a:solidFill>
              </a:rPr>
              <a:t>rör </a:t>
            </a:r>
            <a:r>
              <a:rPr lang="sv-SE" sz="3200" b="1" dirty="0" smtClean="0">
                <a:solidFill>
                  <a:srgbClr val="FF0000"/>
                </a:solidFill>
              </a:rPr>
              <a:t>vid marken under tidtagningen. </a:t>
            </a:r>
            <a:endParaRPr lang="sv-SE" sz="3200" b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3200" b="1" dirty="0" smtClean="0">
                <a:solidFill>
                  <a:srgbClr val="FF0000"/>
                </a:solidFill>
              </a:rPr>
              <a:t> Planet </a:t>
            </a:r>
            <a:r>
              <a:rPr lang="sv-SE" sz="3200" b="1" dirty="0">
                <a:solidFill>
                  <a:srgbClr val="FF0000"/>
                </a:solidFill>
              </a:rPr>
              <a:t>flygs bakom </a:t>
            </a:r>
            <a:r>
              <a:rPr lang="sv-SE" sz="3200" b="1" dirty="0" smtClean="0">
                <a:solidFill>
                  <a:srgbClr val="FF0000"/>
                </a:solidFill>
              </a:rPr>
              <a:t>säkerhetslinjen</a:t>
            </a:r>
            <a:r>
              <a:rPr lang="sv-SE" sz="3200" b="1" dirty="0">
                <a:solidFill>
                  <a:srgbClr val="FF0000"/>
                </a:solidFill>
              </a:rPr>
              <a:t>. </a:t>
            </a:r>
            <a:endParaRPr lang="sv-SE" sz="3200" b="1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3200" b="1" dirty="0" smtClean="0">
                <a:solidFill>
                  <a:srgbClr val="FF0000"/>
                </a:solidFill>
              </a:rPr>
              <a:t> Piloten </a:t>
            </a:r>
            <a:r>
              <a:rPr lang="sv-SE" sz="3200" b="1" dirty="0">
                <a:solidFill>
                  <a:srgbClr val="FF0000"/>
                </a:solidFill>
              </a:rPr>
              <a:t>rör vid planet under </a:t>
            </a:r>
            <a:r>
              <a:rPr lang="sv-SE" sz="3200" b="1" dirty="0" smtClean="0">
                <a:solidFill>
                  <a:srgbClr val="FF0000"/>
                </a:solidFill>
              </a:rPr>
              <a:t>flygningen.</a:t>
            </a:r>
            <a:endParaRPr lang="sv-SE" sz="3200" b="1" dirty="0">
              <a:solidFill>
                <a:srgbClr val="FF000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sv-SE" sz="3200" b="1" dirty="0" smtClean="0">
                <a:solidFill>
                  <a:srgbClr val="FF0000"/>
                </a:solidFill>
              </a:rPr>
              <a:t> Piloten </a:t>
            </a:r>
            <a:r>
              <a:rPr lang="sv-SE" sz="3200" b="1" dirty="0">
                <a:solidFill>
                  <a:srgbClr val="FF0000"/>
                </a:solidFill>
              </a:rPr>
              <a:t>utför farliga eller högenergimanövrar </a:t>
            </a:r>
            <a:r>
              <a:rPr lang="sv-SE" sz="3200" b="1" dirty="0" smtClean="0">
                <a:solidFill>
                  <a:srgbClr val="FF0000"/>
                </a:solidFill>
              </a:rPr>
              <a:t>riktade mot </a:t>
            </a:r>
            <a:r>
              <a:rPr lang="sv-SE" sz="3200" b="1" dirty="0">
                <a:solidFill>
                  <a:srgbClr val="FF0000"/>
                </a:solidFill>
              </a:rPr>
              <a:t>åskådare eller </a:t>
            </a:r>
            <a:r>
              <a:rPr lang="sv-SE" sz="3200" b="1" dirty="0" smtClean="0">
                <a:solidFill>
                  <a:srgbClr val="FF0000"/>
                </a:solidFill>
              </a:rPr>
              <a:t>domare. (Detta avgörs av en majoritet domarna och/eller CD).</a:t>
            </a:r>
          </a:p>
          <a:p>
            <a:endParaRPr lang="sv-SE" sz="3200" b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726" y="368494"/>
            <a:ext cx="2199179" cy="12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3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fterhand">
  <a:themeElements>
    <a:clrScheme name="Efterhand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fterhand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fterhan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402</TotalTime>
  <Words>776</Words>
  <Application>Microsoft Office PowerPoint</Application>
  <PresentationFormat>Bredbild</PresentationFormat>
  <Paragraphs>69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Efterhand</vt:lpstr>
      <vt:lpstr>    ATT DÖMA IMAC FREESTYLE </vt:lpstr>
      <vt:lpstr>Regelverket – grunder (sida 13)</vt:lpstr>
      <vt:lpstr>Bedömning av Freestyle (sida 13-14)</vt:lpstr>
      <vt:lpstr>Kriterie A (Use of total flight area)</vt:lpstr>
      <vt:lpstr>Kriterie B (Orginality and Complexity)</vt:lpstr>
      <vt:lpstr>Kriterie C (Precision)</vt:lpstr>
      <vt:lpstr>Kriterie D (Artistic impression  and Presentation)</vt:lpstr>
      <vt:lpstr>Kriterie E (Chroreography)</vt:lpstr>
      <vt:lpstr>Omgången diskvalificeras om:  </vt:lpstr>
      <vt:lpstr>Gernot Bruckmann – Freestyle </vt:lpstr>
      <vt:lpstr>Er bedömning av Gernot Bruckmans  Freestyle flygning  </vt:lpstr>
      <vt:lpstr>Sammanfattning av Freestyle </vt:lpstr>
      <vt:lpstr>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DÖMA IMAC FRESTYLE</dc:title>
  <dc:creator>Jörgen&amp;Git</dc:creator>
  <cp:lastModifiedBy>Jörgen&amp;Git</cp:lastModifiedBy>
  <cp:revision>101</cp:revision>
  <dcterms:created xsi:type="dcterms:W3CDTF">2018-10-06T18:42:27Z</dcterms:created>
  <dcterms:modified xsi:type="dcterms:W3CDTF">2019-04-22T16:27:03Z</dcterms:modified>
</cp:coreProperties>
</file>