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0" r:id="rId5"/>
    <p:sldId id="265" r:id="rId6"/>
    <p:sldId id="271" r:id="rId7"/>
    <p:sldId id="263" r:id="rId8"/>
    <p:sldId id="266" r:id="rId9"/>
    <p:sldId id="267" r:id="rId10"/>
    <p:sldId id="268" r:id="rId11"/>
    <p:sldId id="269" r:id="rId12"/>
    <p:sldId id="270" r:id="rId13"/>
    <p:sldId id="273" r:id="rId14"/>
    <p:sldId id="274" r:id="rId15"/>
    <p:sldId id="275" r:id="rId16"/>
    <p:sldId id="276" r:id="rId17"/>
    <p:sldId id="277"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v-SE"/>
              <a:t>Klicka här för att ändra format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v-SE"/>
              <a:t>Klicka här för att ändra format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v-SE"/>
              <a:t>Klicka här för att ändra format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v-SE"/>
              <a:t>Klicka här för att ändra format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v-SE"/>
              <a:t>Klicka här för att ändra format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v-SE"/>
              <a:t>Klicka här för att ändra format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2">
                <a:tint val="97000"/>
                <a:hueMod val="92000"/>
                <a:satMod val="169000"/>
                <a:lumMod val="14000"/>
                <a:lumOff val="86000"/>
              </a:schemeClr>
            </a:gs>
            <a:gs pos="62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3000">
              <a:schemeClr val="bg2">
                <a:tint val="97000"/>
                <a:hueMod val="92000"/>
                <a:satMod val="169000"/>
                <a:lumMod val="14000"/>
                <a:lumOff val="86000"/>
              </a:schemeClr>
            </a:gs>
            <a:gs pos="89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342767" y="4209535"/>
            <a:ext cx="9671220" cy="749643"/>
          </a:xfrm>
        </p:spPr>
        <p:txBody>
          <a:bodyPr>
            <a:noAutofit/>
          </a:bodyPr>
          <a:lstStyle/>
          <a:p>
            <a:pPr algn="ctr"/>
            <a:r>
              <a:rPr lang="sv-SE" b="1" dirty="0">
                <a:solidFill>
                  <a:srgbClr val="FF0000"/>
                </a:solidFill>
              </a:rPr>
              <a:t>Regelbok Sektion 1, 2019-2020</a:t>
            </a:r>
            <a:br>
              <a:rPr lang="sv-SE" b="1" dirty="0">
                <a:solidFill>
                  <a:srgbClr val="FF0000"/>
                </a:solidFill>
              </a:rPr>
            </a:br>
            <a:r>
              <a:rPr lang="sv-SE" b="1" dirty="0">
                <a:solidFill>
                  <a:srgbClr val="FF0000"/>
                </a:solidFill>
              </a:rPr>
              <a:t>Generella regler</a:t>
            </a:r>
            <a:br>
              <a:rPr lang="sv-SE" b="1" dirty="0">
                <a:solidFill>
                  <a:srgbClr val="FF0000"/>
                </a:solidFill>
              </a:rPr>
            </a:br>
            <a:r>
              <a:rPr lang="sv-SE" sz="2800" b="1" dirty="0">
                <a:solidFill>
                  <a:srgbClr val="FFFF00"/>
                </a:solidFill>
              </a:rPr>
              <a:t>Omfattar</a:t>
            </a:r>
            <a:r>
              <a:rPr lang="sv-SE" sz="2800" b="1" dirty="0">
                <a:solidFill>
                  <a:srgbClr val="FF0000"/>
                </a:solidFill>
              </a:rPr>
              <a:t> </a:t>
            </a:r>
            <a:r>
              <a:rPr lang="sv-SE" sz="2800" b="1" dirty="0">
                <a:solidFill>
                  <a:srgbClr val="FFFF00"/>
                </a:solidFill>
              </a:rPr>
              <a:t>sidorna 1-14 i regelboken.</a:t>
            </a:r>
            <a:endParaRPr lang="sv-SE" sz="2800" b="1" dirty="0">
              <a:solidFill>
                <a:srgbClr val="FF0000"/>
              </a:solidFill>
            </a:endParaRPr>
          </a:p>
        </p:txBody>
      </p:sp>
      <p:sp>
        <p:nvSpPr>
          <p:cNvPr id="3" name="Underrubrik 2"/>
          <p:cNvSpPr>
            <a:spLocks noGrp="1"/>
          </p:cNvSpPr>
          <p:nvPr>
            <p:ph type="subTitle" idx="1"/>
          </p:nvPr>
        </p:nvSpPr>
        <p:spPr>
          <a:xfrm>
            <a:off x="1448786" y="5560540"/>
            <a:ext cx="5742244" cy="436605"/>
          </a:xfrm>
        </p:spPr>
        <p:txBody>
          <a:bodyPr/>
          <a:lstStyle/>
          <a:p>
            <a:r>
              <a:rPr lang="sv-SE" dirty="0"/>
              <a:t>Jörgen Svensson, 2019-01-25</a:t>
            </a:r>
          </a:p>
        </p:txBody>
      </p:sp>
      <p:pic>
        <p:nvPicPr>
          <p:cNvPr id="4" name="Bildobjekt 3"/>
          <p:cNvPicPr>
            <a:picLocks noChangeAspect="1"/>
          </p:cNvPicPr>
          <p:nvPr/>
        </p:nvPicPr>
        <p:blipFill>
          <a:blip r:embed="rId2"/>
          <a:stretch>
            <a:fillRect/>
          </a:stretch>
        </p:blipFill>
        <p:spPr>
          <a:xfrm>
            <a:off x="4245768" y="585277"/>
            <a:ext cx="3865219" cy="2232062"/>
          </a:xfrm>
          <a:prstGeom prst="rect">
            <a:avLst/>
          </a:prstGeom>
        </p:spPr>
      </p:pic>
    </p:spTree>
    <p:extLst>
      <p:ext uri="{BB962C8B-B14F-4D97-AF65-F5344CB8AC3E}">
        <p14:creationId xmlns:p14="http://schemas.microsoft.com/office/powerpoint/2010/main" val="2089006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74141" y="1463588"/>
            <a:ext cx="11928389" cy="5036066"/>
          </a:xfrm>
        </p:spPr>
        <p:txBody>
          <a:bodyPr>
            <a:normAutofit/>
          </a:bodyPr>
          <a:lstStyle/>
          <a:p>
            <a:r>
              <a:rPr lang="sv-SE" sz="2600" b="1" dirty="0">
                <a:solidFill>
                  <a:srgbClr val="FFFF00"/>
                </a:solidFill>
              </a:rPr>
              <a:t>Flygning av det kända programmet (sida 7).</a:t>
            </a:r>
          </a:p>
          <a:p>
            <a:r>
              <a:rPr lang="sv-SE" sz="2400" b="1" dirty="0">
                <a:solidFill>
                  <a:schemeClr val="tx1"/>
                </a:solidFill>
              </a:rPr>
              <a:t>Direkt efter en kollision (</a:t>
            </a:r>
            <a:r>
              <a:rPr lang="sv-SE" sz="2400" b="1" dirty="0" err="1">
                <a:solidFill>
                  <a:schemeClr val="tx1"/>
                </a:solidFill>
              </a:rPr>
              <a:t>midair</a:t>
            </a:r>
            <a:r>
              <a:rPr lang="sv-SE" sz="2400" b="1" dirty="0">
                <a:solidFill>
                  <a:schemeClr val="tx1"/>
                </a:solidFill>
              </a:rPr>
              <a:t>) skall piloten landa. Modellen skall inspekteras av CD innan flygningen får fortsätta. Piloten kan sedan välja att avbryta sekvensen eller att fortsätta. Piloten kan välja att byta flygplan om han så önskar. Flygningen återupptas först, när resterande piloter har flugit klart sina sekvenser i omgången.</a:t>
            </a:r>
          </a:p>
          <a:p>
            <a:r>
              <a:rPr lang="sv-SE" sz="2400" b="1" dirty="0">
                <a:solidFill>
                  <a:schemeClr val="tx1"/>
                </a:solidFill>
              </a:rPr>
              <a:t>När en avbruten sekvens återupptas, skall piloten eller </a:t>
            </a:r>
            <a:r>
              <a:rPr lang="sv-SE" sz="2400" b="1" dirty="0" err="1">
                <a:solidFill>
                  <a:schemeClr val="tx1"/>
                </a:solidFill>
              </a:rPr>
              <a:t>callern</a:t>
            </a:r>
            <a:r>
              <a:rPr lang="sv-SE" sz="2400" b="1" dirty="0">
                <a:solidFill>
                  <a:schemeClr val="tx1"/>
                </a:solidFill>
              </a:rPr>
              <a:t> påannonsera fortsatt flygning. När piloten återupptar flygningen, så modellen vara i ”</a:t>
            </a:r>
            <a:r>
              <a:rPr lang="sv-SE" sz="2400" b="1" dirty="0" err="1">
                <a:solidFill>
                  <a:schemeClr val="tx1"/>
                </a:solidFill>
              </a:rPr>
              <a:t>wingslevel</a:t>
            </a:r>
            <a:r>
              <a:rPr lang="sv-SE" sz="2400" b="1" dirty="0">
                <a:solidFill>
                  <a:schemeClr val="tx1"/>
                </a:solidFill>
              </a:rPr>
              <a:t>”. Därefter fortsätter piloten den avbrutna sekvensen, med den senaste bedömda manövern. </a:t>
            </a:r>
          </a:p>
          <a:p>
            <a:r>
              <a:rPr lang="sv-SE" sz="2400" b="1" dirty="0">
                <a:solidFill>
                  <a:schemeClr val="tx1"/>
                </a:solidFill>
              </a:rPr>
              <a:t>När denna manövern är flugen, så påbörjas bedömningen för de resterande manövrarna i sekvensen.</a:t>
            </a:r>
          </a:p>
          <a:p>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265278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525961" y="981902"/>
            <a:ext cx="11192360" cy="5036066"/>
          </a:xfrm>
        </p:spPr>
        <p:txBody>
          <a:bodyPr>
            <a:normAutofit/>
          </a:bodyPr>
          <a:lstStyle/>
          <a:p>
            <a:r>
              <a:rPr lang="sv-SE" sz="2800" b="1" dirty="0">
                <a:solidFill>
                  <a:srgbClr val="FFFF00"/>
                </a:solidFill>
              </a:rPr>
              <a:t>Flygning av det okända programmet (sida 7).</a:t>
            </a:r>
          </a:p>
          <a:p>
            <a:r>
              <a:rPr lang="sv-SE" sz="2400" b="1" dirty="0">
                <a:solidFill>
                  <a:schemeClr val="tx1"/>
                </a:solidFill>
              </a:rPr>
              <a:t>Det okända programmet flygs endast en gång per omgång. </a:t>
            </a:r>
          </a:p>
          <a:p>
            <a:r>
              <a:rPr lang="sv-SE" sz="2400" b="1" dirty="0">
                <a:solidFill>
                  <a:schemeClr val="tx1"/>
                </a:solidFill>
              </a:rPr>
              <a:t>Break hanteras på samma sätt som för kända sekvenser.</a:t>
            </a:r>
            <a:endParaRPr lang="sv-SE" sz="2400" dirty="0"/>
          </a:p>
          <a:p>
            <a:r>
              <a:rPr lang="sv-SE" sz="2400" b="1" dirty="0">
                <a:solidFill>
                  <a:schemeClr val="tx1"/>
                </a:solidFill>
              </a:rPr>
              <a:t>Om sekvensen avbryts </a:t>
            </a:r>
            <a:r>
              <a:rPr lang="sv-SE" sz="2400" b="1" dirty="0" err="1">
                <a:solidFill>
                  <a:schemeClr val="tx1"/>
                </a:solidFill>
              </a:rPr>
              <a:t>pga</a:t>
            </a:r>
            <a:r>
              <a:rPr lang="sv-SE" sz="2400" b="1" dirty="0">
                <a:solidFill>
                  <a:schemeClr val="tx1"/>
                </a:solidFill>
              </a:rPr>
              <a:t> tekniska problem med modellen, så nollas återstående manövrar. </a:t>
            </a:r>
          </a:p>
          <a:p>
            <a:r>
              <a:rPr lang="sv-SE" sz="2400" b="1" dirty="0">
                <a:solidFill>
                  <a:schemeClr val="tx1"/>
                </a:solidFill>
              </a:rPr>
              <a:t>Är orsaken utom pilotens kontroll, så gäller samma regler som för de kända sekvenserna.</a:t>
            </a: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108435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71849" y="1213250"/>
            <a:ext cx="11228173" cy="5036066"/>
          </a:xfrm>
        </p:spPr>
        <p:txBody>
          <a:bodyPr>
            <a:normAutofit/>
          </a:bodyPr>
          <a:lstStyle/>
          <a:p>
            <a:r>
              <a:rPr lang="sv-SE" sz="2600" b="1" dirty="0">
                <a:solidFill>
                  <a:srgbClr val="FFFF00"/>
                </a:solidFill>
              </a:rPr>
              <a:t>Antal flygningar (sida 8).</a:t>
            </a:r>
          </a:p>
          <a:p>
            <a:r>
              <a:rPr lang="sv-SE" sz="2400" b="1" dirty="0">
                <a:solidFill>
                  <a:schemeClr val="tx1"/>
                </a:solidFill>
              </a:rPr>
              <a:t>En känd omgång består av minst en sekvens och maximalt två.</a:t>
            </a:r>
          </a:p>
          <a:p>
            <a:r>
              <a:rPr lang="sv-SE" sz="2400" b="1" dirty="0">
                <a:solidFill>
                  <a:schemeClr val="tx1"/>
                </a:solidFill>
              </a:rPr>
              <a:t>Detta skall framgå av tävlingsbestämmelserna som publiceras före tävlingen. </a:t>
            </a:r>
          </a:p>
          <a:p>
            <a:r>
              <a:rPr lang="sv-SE" sz="2400" b="1" dirty="0">
                <a:solidFill>
                  <a:schemeClr val="tx1"/>
                </a:solidFill>
              </a:rPr>
              <a:t>Endast tidsfaktorn skall begränsa antalet flygningar, som genomförs under en tävling.</a:t>
            </a:r>
            <a:r>
              <a:rPr lang="sv-SE" b="1" dirty="0">
                <a:solidFill>
                  <a:schemeClr val="tx1"/>
                </a:solidFill>
              </a:rPr>
              <a:t> </a:t>
            </a:r>
          </a:p>
          <a:p>
            <a:r>
              <a:rPr lang="sv-SE" sz="2400" b="1" dirty="0">
                <a:solidFill>
                  <a:schemeClr val="tx1"/>
                </a:solidFill>
              </a:rPr>
              <a:t>Om tidsfaktorn hindrar att man hinner med tvåsekvens omgångar, så får CD besluta om </a:t>
            </a:r>
            <a:r>
              <a:rPr lang="sv-SE" sz="2400" b="1" dirty="0" err="1">
                <a:solidFill>
                  <a:schemeClr val="tx1"/>
                </a:solidFill>
              </a:rPr>
              <a:t>ensekvens</a:t>
            </a:r>
            <a:r>
              <a:rPr lang="sv-SE" sz="2400" b="1" dirty="0">
                <a:solidFill>
                  <a:schemeClr val="tx1"/>
                </a:solidFill>
              </a:rPr>
              <a:t> omgångar. T ex kan dåliga väderförhållanden vara en orsak till detta.</a:t>
            </a:r>
          </a:p>
          <a:p>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195520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3" y="1326292"/>
            <a:ext cx="11656541" cy="5313404"/>
          </a:xfrm>
        </p:spPr>
        <p:txBody>
          <a:bodyPr>
            <a:normAutofit lnSpcReduction="10000"/>
          </a:bodyPr>
          <a:lstStyle/>
          <a:p>
            <a:r>
              <a:rPr lang="sv-SE" sz="2600" b="1" dirty="0" err="1" smtClean="0">
                <a:solidFill>
                  <a:srgbClr val="FFFF00"/>
                </a:solidFill>
              </a:rPr>
              <a:t>Tidsbegräsningar</a:t>
            </a:r>
            <a:r>
              <a:rPr lang="sv-SE" sz="2600" b="1" dirty="0" smtClean="0">
                <a:solidFill>
                  <a:srgbClr val="FFFF00"/>
                </a:solidFill>
              </a:rPr>
              <a:t> </a:t>
            </a:r>
            <a:r>
              <a:rPr lang="sv-SE" sz="2600" b="1" dirty="0">
                <a:solidFill>
                  <a:srgbClr val="FFFF00"/>
                </a:solidFill>
              </a:rPr>
              <a:t>(sida 8).</a:t>
            </a:r>
          </a:p>
          <a:p>
            <a:r>
              <a:rPr lang="sv-SE" sz="2400" b="1" dirty="0">
                <a:solidFill>
                  <a:schemeClr val="tx1"/>
                </a:solidFill>
              </a:rPr>
              <a:t>Den tävlande har 2 minuter på sig från motor start påbörjas, till dess att modellens hjul skall ha lämnat marken.</a:t>
            </a:r>
          </a:p>
          <a:p>
            <a:r>
              <a:rPr lang="sv-SE" sz="2400" b="1" dirty="0">
                <a:solidFill>
                  <a:schemeClr val="tx1"/>
                </a:solidFill>
              </a:rPr>
              <a:t>Har inte den tävlande klarat att starta motorn inom 2 minuter, så placeras modellen sist i omgången.</a:t>
            </a:r>
          </a:p>
          <a:p>
            <a:r>
              <a:rPr lang="sv-SE" sz="2400" b="1" dirty="0">
                <a:solidFill>
                  <a:schemeClr val="tx1"/>
                </a:solidFill>
              </a:rPr>
              <a:t>När samtliga piloter flugit, så får man ytterligare ett startförsök. Misslyckas även detta, så nollas omgången.</a:t>
            </a:r>
          </a:p>
          <a:p>
            <a:r>
              <a:rPr lang="sv-SE" sz="2400" b="1" dirty="0">
                <a:solidFill>
                  <a:schemeClr val="tx1"/>
                </a:solidFill>
              </a:rPr>
              <a:t>Från det att hjulen lämnar marken, så har piloten 1 minut på sig att komma in i flygområdet och påbörja sekvensen. </a:t>
            </a:r>
          </a:p>
          <a:p>
            <a:r>
              <a:rPr lang="sv-SE" sz="2400" b="1" dirty="0">
                <a:solidFill>
                  <a:schemeClr val="tx1"/>
                </a:solidFill>
              </a:rPr>
              <a:t>När man genomför flygningen, så finns där ingen tidsbegränsning.</a:t>
            </a:r>
          </a:p>
          <a:p>
            <a:r>
              <a:rPr lang="sv-SE" sz="2400" b="1" dirty="0">
                <a:solidFill>
                  <a:schemeClr val="tx1"/>
                </a:solidFill>
              </a:rPr>
              <a:t>När sekvensen avslutats, så skall modellen få markkontakt inom två minuter. Detta gäller inte, om någon funktionär meddelar något annat.</a:t>
            </a:r>
          </a:p>
          <a:p>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187776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3" y="1219201"/>
            <a:ext cx="11656541" cy="5420496"/>
          </a:xfrm>
        </p:spPr>
        <p:txBody>
          <a:bodyPr>
            <a:normAutofit fontScale="92500" lnSpcReduction="20000"/>
          </a:bodyPr>
          <a:lstStyle/>
          <a:p>
            <a:r>
              <a:rPr lang="sv-SE" sz="2800" b="1" dirty="0">
                <a:solidFill>
                  <a:srgbClr val="FFFF00"/>
                </a:solidFill>
              </a:rPr>
              <a:t>Godkända manövrar för positionering mm (sida 9).</a:t>
            </a:r>
          </a:p>
          <a:p>
            <a:endParaRPr lang="sv-SE" sz="2600" b="1" dirty="0">
              <a:solidFill>
                <a:srgbClr val="FFFF00"/>
              </a:solidFill>
            </a:endParaRPr>
          </a:p>
          <a:p>
            <a:r>
              <a:rPr lang="sv-SE" sz="2600" b="1" dirty="0">
                <a:solidFill>
                  <a:srgbClr val="FFFF00"/>
                </a:solidFill>
              </a:rPr>
              <a:t>Dessa manövrar är godkända vid start, landning och positionering:</a:t>
            </a:r>
          </a:p>
          <a:p>
            <a:r>
              <a:rPr lang="sv-SE" sz="2600" b="1" dirty="0">
                <a:solidFill>
                  <a:schemeClr val="tx1"/>
                </a:solidFill>
              </a:rPr>
              <a:t>Svängar, Halva loopar och Halva cubaner med halv roll.</a:t>
            </a:r>
          </a:p>
          <a:p>
            <a:endParaRPr lang="sv-SE" sz="2600" b="1" dirty="0">
              <a:solidFill>
                <a:schemeClr val="tx1"/>
              </a:solidFill>
            </a:endParaRPr>
          </a:p>
          <a:p>
            <a:r>
              <a:rPr lang="sv-SE" sz="2600" b="1" dirty="0">
                <a:solidFill>
                  <a:srgbClr val="FFFF00"/>
                </a:solidFill>
              </a:rPr>
              <a:t>I anslutning till man påbörjar eller avslutar en sekvens, är även följande manövrar godkända:</a:t>
            </a:r>
          </a:p>
          <a:p>
            <a:r>
              <a:rPr lang="sv-SE" sz="2600" b="1" dirty="0">
                <a:solidFill>
                  <a:schemeClr val="tx1"/>
                </a:solidFill>
              </a:rPr>
              <a:t>En halv roll direkt i anslutning till sekvensen startas, om första manövern skall påbörjas inverterad.</a:t>
            </a:r>
          </a:p>
          <a:p>
            <a:r>
              <a:rPr lang="sv-SE" sz="2600" b="1" dirty="0">
                <a:solidFill>
                  <a:schemeClr val="tx1"/>
                </a:solidFill>
              </a:rPr>
              <a:t>Halv loop med max en halv roll på in- eller utgång, för positionering inför start av en sekvens. Kan t ex användas när programmet börjar högt upp.</a:t>
            </a:r>
          </a:p>
          <a:p>
            <a:r>
              <a:rPr lang="sv-SE" sz="2600" b="1" dirty="0">
                <a:solidFill>
                  <a:schemeClr val="tx1"/>
                </a:solidFill>
              </a:rPr>
              <a:t>En halv roll direkt efter en sekvens avslutas, om den avslutas inverterat.</a:t>
            </a:r>
          </a:p>
          <a:p>
            <a:r>
              <a:rPr lang="sv-SE" sz="2600" b="1" dirty="0">
                <a:solidFill>
                  <a:schemeClr val="tx1"/>
                </a:solidFill>
              </a:rPr>
              <a:t>Halv bunt för återta rättvänd flygning, när en sekvens avslutas inverterat.</a:t>
            </a: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301578"/>
            <a:ext cx="10521392" cy="49477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280563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3" y="1219201"/>
            <a:ext cx="11656541" cy="5420496"/>
          </a:xfrm>
        </p:spPr>
        <p:txBody>
          <a:bodyPr>
            <a:normAutofit/>
          </a:bodyPr>
          <a:lstStyle/>
          <a:p>
            <a:r>
              <a:rPr lang="sv-SE" sz="2600" b="1" dirty="0">
                <a:solidFill>
                  <a:srgbClr val="FFFF00"/>
                </a:solidFill>
              </a:rPr>
              <a:t>Godkända manövrar för positionering mm (sida 9).</a:t>
            </a:r>
          </a:p>
          <a:p>
            <a:r>
              <a:rPr lang="sv-SE" sz="2400" b="1" dirty="0">
                <a:solidFill>
                  <a:schemeClr val="tx1"/>
                </a:solidFill>
              </a:rPr>
              <a:t>När sekvens skall påbörjas inverterat, så måste sekvensen påbörjas snarast efter det att inverterat läge intagits. Det är inte tillåtet att utföra svängar eller några andra manövrar från inverterat läge.</a:t>
            </a:r>
          </a:p>
          <a:p>
            <a:r>
              <a:rPr lang="sv-SE" sz="2400" b="1" dirty="0">
                <a:solidFill>
                  <a:schemeClr val="tx1"/>
                </a:solidFill>
              </a:rPr>
              <a:t>Undantag från dessa regler kan ges av CD eller ”</a:t>
            </a:r>
            <a:r>
              <a:rPr lang="sv-SE" sz="2400" b="1" dirty="0" err="1">
                <a:solidFill>
                  <a:schemeClr val="tx1"/>
                </a:solidFill>
              </a:rPr>
              <a:t>line</a:t>
            </a:r>
            <a:r>
              <a:rPr lang="sv-SE" sz="2400" b="1" dirty="0">
                <a:solidFill>
                  <a:schemeClr val="tx1"/>
                </a:solidFill>
              </a:rPr>
              <a:t> boss” t ex för att klara luftrummet.</a:t>
            </a:r>
          </a:p>
          <a:p>
            <a:r>
              <a:rPr lang="sv-SE" sz="2400" b="1" dirty="0">
                <a:solidFill>
                  <a:schemeClr val="tx1"/>
                </a:solidFill>
              </a:rPr>
              <a:t>Inga vändmanövrar får göras på låg höjd eller framför domarna.</a:t>
            </a:r>
          </a:p>
          <a:p>
            <a:r>
              <a:rPr lang="sv-SE" sz="2400" b="1" dirty="0">
                <a:solidFill>
                  <a:schemeClr val="tx1"/>
                </a:solidFill>
              </a:rPr>
              <a:t>Inga </a:t>
            </a:r>
            <a:r>
              <a:rPr lang="sv-SE" sz="2400" b="1" dirty="0" err="1">
                <a:solidFill>
                  <a:schemeClr val="tx1"/>
                </a:solidFill>
              </a:rPr>
              <a:t>aerobatic</a:t>
            </a:r>
            <a:r>
              <a:rPr lang="sv-SE" sz="2400" b="1" dirty="0">
                <a:solidFill>
                  <a:schemeClr val="tx1"/>
                </a:solidFill>
              </a:rPr>
              <a:t> manövrar får göras direkt efter det att modellen lämnat marken. Detta gäller ej för Freestyle klassen.</a:t>
            </a:r>
          </a:p>
          <a:p>
            <a:r>
              <a:rPr lang="sv-SE" sz="2400" b="1" dirty="0">
                <a:solidFill>
                  <a:srgbClr val="FFC000"/>
                </a:solidFill>
              </a:rPr>
              <a:t>Görs ej godkända manövrar före eller efter en sekvens, så skall den nollas.</a:t>
            </a: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301578"/>
            <a:ext cx="10521392" cy="49477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181079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4" y="1153296"/>
            <a:ext cx="11730680" cy="5704705"/>
          </a:xfrm>
        </p:spPr>
        <p:txBody>
          <a:bodyPr>
            <a:normAutofit fontScale="92500" lnSpcReduction="10000"/>
          </a:bodyPr>
          <a:lstStyle/>
          <a:p>
            <a:r>
              <a:rPr lang="sv-SE" sz="2600" b="1" dirty="0">
                <a:solidFill>
                  <a:srgbClr val="FFFF00"/>
                </a:solidFill>
              </a:rPr>
              <a:t>Poäng beräkning mm (sida 10).</a:t>
            </a:r>
          </a:p>
          <a:p>
            <a:r>
              <a:rPr lang="sv-SE" sz="2600" b="1" dirty="0">
                <a:solidFill>
                  <a:schemeClr val="tx1"/>
                </a:solidFill>
              </a:rPr>
              <a:t>Manövrar poängsätt mellan 0 och 10 i steg om 0,5 poäng. </a:t>
            </a:r>
          </a:p>
          <a:p>
            <a:r>
              <a:rPr lang="sv-SE" sz="2600" b="1" dirty="0">
                <a:solidFill>
                  <a:schemeClr val="tx1"/>
                </a:solidFill>
              </a:rPr>
              <a:t>Poängavdrag från betyget 10, görs enligt regelbokens sektion 2.</a:t>
            </a:r>
          </a:p>
          <a:p>
            <a:r>
              <a:rPr lang="sv-SE" sz="2600" b="1" dirty="0">
                <a:solidFill>
                  <a:schemeClr val="tx1"/>
                </a:solidFill>
              </a:rPr>
              <a:t>Poängen från varje sammansatt manöver, skall sedan multipliceras med den angivna K-faktorn, som är angiven i tävlingsprogrammet.</a:t>
            </a:r>
          </a:p>
          <a:p>
            <a:r>
              <a:rPr lang="sv-SE" sz="2600" b="1" dirty="0">
                <a:solidFill>
                  <a:schemeClr val="tx1"/>
                </a:solidFill>
              </a:rPr>
              <a:t>Den högsta poängen från varje sekvens i respektive klass, skall normaliseras och ges 1 000 poäng. Resultatet för övriga skall normaliseras i förhållande till denna poäng.</a:t>
            </a:r>
          </a:p>
          <a:p>
            <a:r>
              <a:rPr lang="sv-SE" sz="2600" b="1" dirty="0">
                <a:solidFill>
                  <a:schemeClr val="tx1"/>
                </a:solidFill>
              </a:rPr>
              <a:t>För strykningar av sekvenser, så skall den officiella IMAC tävlingsguiden användas. Den styr även det tillåtna antalet okända sekvenser i förhållande till de kända. För detaljer, se IMAC </a:t>
            </a:r>
            <a:r>
              <a:rPr lang="sv-SE" sz="2600" b="1" dirty="0" err="1">
                <a:solidFill>
                  <a:schemeClr val="tx1"/>
                </a:solidFill>
              </a:rPr>
              <a:t>Official</a:t>
            </a:r>
            <a:r>
              <a:rPr lang="sv-SE" sz="2600" b="1" dirty="0">
                <a:solidFill>
                  <a:schemeClr val="tx1"/>
                </a:solidFill>
              </a:rPr>
              <a:t> Standards, Appendix A.</a:t>
            </a:r>
          </a:p>
          <a:p>
            <a:r>
              <a:rPr lang="sv-SE" sz="2600" b="1" dirty="0">
                <a:solidFill>
                  <a:schemeClr val="tx1"/>
                </a:solidFill>
              </a:rPr>
              <a:t>Den högsta samlade poängen från ej strukna sekvenser, bestämmer total vinnaren i respektive tävlingsklass. </a:t>
            </a:r>
            <a:endParaRPr lang="sv-SE" sz="2400" b="1" dirty="0">
              <a:solidFill>
                <a:schemeClr val="tx1"/>
              </a:solidFill>
            </a:endParaRP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301578"/>
            <a:ext cx="10521392" cy="49477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4447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3" y="1466335"/>
            <a:ext cx="11747157" cy="5173362"/>
          </a:xfrm>
        </p:spPr>
        <p:txBody>
          <a:bodyPr>
            <a:normAutofit lnSpcReduction="10000"/>
          </a:bodyPr>
          <a:lstStyle/>
          <a:p>
            <a:r>
              <a:rPr lang="sv-SE" sz="2600" b="1" dirty="0">
                <a:solidFill>
                  <a:srgbClr val="FFFF00"/>
                </a:solidFill>
              </a:rPr>
              <a:t>Sekvenser som skall flygas under en tävling (sida 11).</a:t>
            </a:r>
          </a:p>
          <a:p>
            <a:r>
              <a:rPr lang="sv-SE" sz="2400" b="1" dirty="0">
                <a:solidFill>
                  <a:schemeClr val="tx1"/>
                </a:solidFill>
              </a:rPr>
              <a:t>Start och landning skall inte bedömas. Domarna behöver inte se dessa moment. Modellen får bäras in och ut från landningsplatsen.</a:t>
            </a:r>
          </a:p>
          <a:p>
            <a:r>
              <a:rPr lang="sv-SE" sz="2400" b="1" dirty="0">
                <a:solidFill>
                  <a:schemeClr val="tx1"/>
                </a:solidFill>
              </a:rPr>
              <a:t>En godkänd tävling, skall innehålla minst en känd sekvens och kan innehålla en okänd sekvens. </a:t>
            </a:r>
          </a:p>
          <a:p>
            <a:r>
              <a:rPr lang="sv-SE" sz="2400" b="1" dirty="0">
                <a:solidFill>
                  <a:schemeClr val="tx1"/>
                </a:solidFill>
              </a:rPr>
              <a:t>En och samma okända sekvens får endast flygas en gång. Dessa komponeras i USA inför varje tävlingsvecka.</a:t>
            </a:r>
          </a:p>
          <a:p>
            <a:r>
              <a:rPr lang="sv-SE" sz="2400" b="1" dirty="0">
                <a:solidFill>
                  <a:schemeClr val="tx1"/>
                </a:solidFill>
              </a:rPr>
              <a:t>Basic flyger inte okända sekvenser med okända manövrar.</a:t>
            </a:r>
          </a:p>
          <a:p>
            <a:r>
              <a:rPr lang="sv-SE" sz="2400" b="1" dirty="0">
                <a:solidFill>
                  <a:schemeClr val="tx1"/>
                </a:solidFill>
              </a:rPr>
              <a:t>De okända programmen skall lämnas ut på tävlingsdagen, eller på kvällen före. Den tävlande skall alltid ges tid att visualisera detta, innan det flygs.</a:t>
            </a:r>
          </a:p>
          <a:p>
            <a:r>
              <a:rPr lang="sv-SE" sz="2400" b="1" dirty="0">
                <a:solidFill>
                  <a:schemeClr val="tx1"/>
                </a:solidFill>
              </a:rPr>
              <a:t>Om någon tävlande tränar på det okända programmet i luften med modell eller i simulator, skall den diskvalificeras från tävlingen.</a:t>
            </a:r>
          </a:p>
          <a:p>
            <a:endParaRPr lang="sv-SE" sz="2400" b="1" dirty="0">
              <a:solidFill>
                <a:schemeClr val="tx1"/>
              </a:solidFill>
            </a:endParaRP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301578"/>
            <a:ext cx="10521392" cy="49477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497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9005936" cy="1507067"/>
          </a:xfrm>
        </p:spPr>
        <p:txBody>
          <a:bodyPr>
            <a:normAutofit/>
          </a:bodyPr>
          <a:lstStyle/>
          <a:p>
            <a:r>
              <a:rPr lang="sv-SE" sz="2800" b="1" dirty="0">
                <a:solidFill>
                  <a:srgbClr val="FF0000"/>
                </a:solidFill>
              </a:rPr>
              <a:t>Sektion 2, Guide för flygning och bedömning</a:t>
            </a:r>
          </a:p>
        </p:txBody>
      </p:sp>
      <p:sp>
        <p:nvSpPr>
          <p:cNvPr id="3" name="Platshållare för innehåll 2"/>
          <p:cNvSpPr>
            <a:spLocks noGrp="1"/>
          </p:cNvSpPr>
          <p:nvPr>
            <p:ph idx="1"/>
          </p:nvPr>
        </p:nvSpPr>
        <p:spPr>
          <a:xfrm>
            <a:off x="684212" y="1552749"/>
            <a:ext cx="10717427" cy="5577100"/>
          </a:xfrm>
        </p:spPr>
        <p:txBody>
          <a:bodyPr>
            <a:noAutofit/>
          </a:bodyPr>
          <a:lstStyle/>
          <a:p>
            <a:r>
              <a:rPr lang="sv-SE" sz="3600" b="1" dirty="0">
                <a:solidFill>
                  <a:srgbClr val="FFFF00"/>
                </a:solidFill>
              </a:rPr>
              <a:t>Nu är det äntligen slut på sektion 1.</a:t>
            </a:r>
          </a:p>
          <a:p>
            <a:r>
              <a:rPr lang="sv-SE" sz="3200" b="1" dirty="0">
                <a:solidFill>
                  <a:schemeClr val="tx1"/>
                </a:solidFill>
              </a:rPr>
              <a:t>Den omfattade styrande generella regler för IMAC.</a:t>
            </a:r>
          </a:p>
          <a:p>
            <a:r>
              <a:rPr lang="sv-SE" sz="3200" b="1" dirty="0">
                <a:solidFill>
                  <a:schemeClr val="tx1"/>
                </a:solidFill>
              </a:rPr>
              <a:t>Några frågor på sektion 1 i regelboken?</a:t>
            </a:r>
          </a:p>
          <a:p>
            <a:endParaRPr lang="sv-SE" sz="3200" b="1" dirty="0">
              <a:solidFill>
                <a:schemeClr val="tx1"/>
              </a:solidFill>
            </a:endParaRPr>
          </a:p>
          <a:p>
            <a:endParaRPr lang="sv-SE" sz="2800" b="1" dirty="0">
              <a:solidFill>
                <a:schemeClr val="tx1"/>
              </a:solidFill>
            </a:endParaRPr>
          </a:p>
          <a:p>
            <a:endParaRPr lang="sv-SE" sz="2400" b="1" dirty="0">
              <a:solidFill>
                <a:schemeClr val="tx1"/>
              </a:solidFill>
            </a:endParaRPr>
          </a:p>
        </p:txBody>
      </p:sp>
      <p:pic>
        <p:nvPicPr>
          <p:cNvPr id="5" name="Bildobjekt 4"/>
          <p:cNvPicPr>
            <a:picLocks noChangeAspect="1"/>
          </p:cNvPicPr>
          <p:nvPr/>
        </p:nvPicPr>
        <p:blipFill>
          <a:blip r:embed="rId2"/>
          <a:stretch>
            <a:fillRect/>
          </a:stretch>
        </p:blipFill>
        <p:spPr>
          <a:xfrm>
            <a:off x="9690148" y="345154"/>
            <a:ext cx="2205290" cy="1273497"/>
          </a:xfrm>
          <a:prstGeom prst="rect">
            <a:avLst/>
          </a:prstGeom>
        </p:spPr>
      </p:pic>
    </p:spTree>
    <p:extLst>
      <p:ext uri="{BB962C8B-B14F-4D97-AF65-F5344CB8AC3E}">
        <p14:creationId xmlns:p14="http://schemas.microsoft.com/office/powerpoint/2010/main" val="71279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420130" y="1348063"/>
            <a:ext cx="11079892" cy="5148776"/>
          </a:xfrm>
        </p:spPr>
        <p:txBody>
          <a:bodyPr>
            <a:normAutofit fontScale="77500" lnSpcReduction="20000"/>
          </a:bodyPr>
          <a:lstStyle/>
          <a:p>
            <a:r>
              <a:rPr lang="sv-SE" sz="4100" b="1" dirty="0">
                <a:solidFill>
                  <a:schemeClr val="tx1"/>
                </a:solidFill>
                <a:effectLst>
                  <a:outerShdw blurRad="38100" dist="38100" dir="2700000" algn="tl">
                    <a:srgbClr val="000000">
                      <a:alpha val="43137"/>
                    </a:srgbClr>
                  </a:outerShdw>
                </a:effectLst>
              </a:rPr>
              <a:t>Målsättning med tävlingsformen:</a:t>
            </a:r>
          </a:p>
          <a:p>
            <a:r>
              <a:rPr lang="sv-SE" sz="3800" b="1" dirty="0">
                <a:solidFill>
                  <a:srgbClr val="FFFF00"/>
                </a:solidFill>
              </a:rPr>
              <a:t>Inspirerade av fullskala </a:t>
            </a:r>
            <a:r>
              <a:rPr lang="sv-SE" sz="3800" b="1" dirty="0" err="1">
                <a:solidFill>
                  <a:srgbClr val="FFFF00"/>
                </a:solidFill>
              </a:rPr>
              <a:t>aerobatic</a:t>
            </a:r>
            <a:r>
              <a:rPr lang="sv-SE" sz="3800" b="1" dirty="0">
                <a:solidFill>
                  <a:srgbClr val="FFFF00"/>
                </a:solidFill>
              </a:rPr>
              <a:t>, så strävar vi efter att flyga en skala </a:t>
            </a:r>
            <a:r>
              <a:rPr lang="sv-SE" sz="3800" b="1" dirty="0" err="1">
                <a:solidFill>
                  <a:srgbClr val="FFFF00"/>
                </a:solidFill>
              </a:rPr>
              <a:t>aerobatic</a:t>
            </a:r>
            <a:r>
              <a:rPr lang="sv-SE" sz="3800" b="1" dirty="0">
                <a:solidFill>
                  <a:srgbClr val="FFFF00"/>
                </a:solidFill>
              </a:rPr>
              <a:t> modell på ett sådant sätt, som är utmanande för den tävlande och intressant för åskådarna</a:t>
            </a:r>
            <a:r>
              <a:rPr lang="sv-SE" sz="5100" b="1" dirty="0">
                <a:solidFill>
                  <a:srgbClr val="FFFF00"/>
                </a:solidFill>
              </a:rPr>
              <a:t>.</a:t>
            </a:r>
          </a:p>
          <a:p>
            <a:endParaRPr lang="sv-SE" sz="3400" b="1" dirty="0">
              <a:solidFill>
                <a:schemeClr val="tx1"/>
              </a:solidFill>
            </a:endParaRPr>
          </a:p>
          <a:p>
            <a:r>
              <a:rPr lang="sv-SE" sz="4100" b="1" dirty="0">
                <a:solidFill>
                  <a:srgbClr val="FF0000"/>
                </a:solidFill>
                <a:effectLst>
                  <a:outerShdw blurRad="38100" dist="38100" dir="2700000" algn="tl">
                    <a:srgbClr val="000000">
                      <a:alpha val="43137"/>
                    </a:srgbClr>
                  </a:outerShdw>
                </a:effectLst>
              </a:rPr>
              <a:t>Säkerheten:</a:t>
            </a:r>
          </a:p>
          <a:p>
            <a:r>
              <a:rPr lang="sv-SE" sz="3800" b="1" dirty="0">
                <a:solidFill>
                  <a:schemeClr val="tx1"/>
                </a:solidFill>
              </a:rPr>
              <a:t>Säkerheten för åskådare, deltagare och funktionärer är av yttersta vikt. Osportsligt uppträdande eller farlig flygning ger diskvalificering av omgången. Ytterligare incidenter leder till att piloten skiljs från tävlingen.</a:t>
            </a:r>
          </a:p>
        </p:txBody>
      </p:sp>
      <p:pic>
        <p:nvPicPr>
          <p:cNvPr id="5" name="Bildobjekt 4"/>
          <p:cNvPicPr>
            <a:picLocks noChangeAspect="1"/>
          </p:cNvPicPr>
          <p:nvPr/>
        </p:nvPicPr>
        <p:blipFill>
          <a:blip r:embed="rId2"/>
          <a:stretch>
            <a:fillRect/>
          </a:stretch>
        </p:blipFill>
        <p:spPr>
          <a:xfrm>
            <a:off x="9513031" y="345154"/>
            <a:ext cx="2205290" cy="1273497"/>
          </a:xfrm>
          <a:prstGeom prst="rect">
            <a:avLst/>
          </a:prstGeom>
        </p:spPr>
      </p:pic>
    </p:spTree>
    <p:extLst>
      <p:ext uri="{BB962C8B-B14F-4D97-AF65-F5344CB8AC3E}">
        <p14:creationId xmlns:p14="http://schemas.microsoft.com/office/powerpoint/2010/main" val="89211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321745" y="1351005"/>
            <a:ext cx="11631357" cy="5416294"/>
          </a:xfrm>
        </p:spPr>
        <p:txBody>
          <a:bodyPr>
            <a:normAutofit fontScale="92500" lnSpcReduction="20000"/>
          </a:bodyPr>
          <a:lstStyle/>
          <a:p>
            <a:r>
              <a:rPr lang="sv-SE" sz="3300" b="1" dirty="0">
                <a:solidFill>
                  <a:srgbClr val="FFFF00"/>
                </a:solidFill>
              </a:rPr>
              <a:t>Styrande regelverk för IMAC (sida 1)</a:t>
            </a:r>
          </a:p>
          <a:p>
            <a:r>
              <a:rPr lang="sv-SE" sz="2800" b="1" dirty="0">
                <a:solidFill>
                  <a:schemeClr val="tx1"/>
                </a:solidFill>
              </a:rPr>
              <a:t>Academy </a:t>
            </a:r>
            <a:r>
              <a:rPr lang="sv-SE" sz="2800" b="1" dirty="0" err="1">
                <a:solidFill>
                  <a:schemeClr val="tx1"/>
                </a:solidFill>
              </a:rPr>
              <a:t>of</a:t>
            </a:r>
            <a:r>
              <a:rPr lang="sv-SE" sz="2800" b="1" dirty="0">
                <a:solidFill>
                  <a:schemeClr val="tx1"/>
                </a:solidFill>
              </a:rPr>
              <a:t> Modell Aeronautics (AMA) regler gäller.</a:t>
            </a:r>
          </a:p>
          <a:p>
            <a:r>
              <a:rPr lang="sv-SE" sz="2800" b="1" dirty="0">
                <a:solidFill>
                  <a:schemeClr val="tx1"/>
                </a:solidFill>
              </a:rPr>
              <a:t>Utförandet av de enskilda manövrarna styrs av FAI ”ARESTI </a:t>
            </a:r>
            <a:r>
              <a:rPr lang="sv-SE" sz="2800" b="1" dirty="0" err="1">
                <a:solidFill>
                  <a:schemeClr val="tx1"/>
                </a:solidFill>
              </a:rPr>
              <a:t>Aerobatic</a:t>
            </a:r>
            <a:r>
              <a:rPr lang="sv-SE" sz="2800" b="1" dirty="0">
                <a:solidFill>
                  <a:schemeClr val="tx1"/>
                </a:solidFill>
              </a:rPr>
              <a:t> </a:t>
            </a:r>
            <a:r>
              <a:rPr lang="sv-SE" sz="2800" b="1" dirty="0" err="1">
                <a:solidFill>
                  <a:schemeClr val="tx1"/>
                </a:solidFill>
              </a:rPr>
              <a:t>Catalogue</a:t>
            </a:r>
            <a:r>
              <a:rPr lang="sv-SE" sz="2800" b="1" dirty="0">
                <a:solidFill>
                  <a:schemeClr val="tx1"/>
                </a:solidFill>
              </a:rPr>
              <a:t>”. </a:t>
            </a:r>
          </a:p>
          <a:p>
            <a:r>
              <a:rPr lang="sv-SE" sz="2800" b="1" dirty="0">
                <a:solidFill>
                  <a:schemeClr val="tx1"/>
                </a:solidFill>
              </a:rPr>
              <a:t>För IMAC har detta samlats i regelboken ”Radio Control </a:t>
            </a:r>
            <a:r>
              <a:rPr lang="sv-SE" sz="2800" b="1" dirty="0" err="1">
                <a:solidFill>
                  <a:schemeClr val="tx1"/>
                </a:solidFill>
              </a:rPr>
              <a:t>Scale</a:t>
            </a:r>
            <a:r>
              <a:rPr lang="sv-SE" sz="2800" b="1" dirty="0">
                <a:solidFill>
                  <a:schemeClr val="tx1"/>
                </a:solidFill>
              </a:rPr>
              <a:t> </a:t>
            </a:r>
            <a:r>
              <a:rPr lang="sv-SE" sz="2800" b="1" dirty="0" err="1">
                <a:solidFill>
                  <a:schemeClr val="tx1"/>
                </a:solidFill>
              </a:rPr>
              <a:t>Aerobatics</a:t>
            </a:r>
            <a:r>
              <a:rPr lang="sv-SE" sz="2800" b="1" dirty="0">
                <a:solidFill>
                  <a:schemeClr val="tx1"/>
                </a:solidFill>
              </a:rPr>
              <a:t>” 2019-2020.</a:t>
            </a:r>
          </a:p>
          <a:p>
            <a:r>
              <a:rPr lang="sv-SE" sz="2800" b="1" dirty="0">
                <a:solidFill>
                  <a:schemeClr val="tx1"/>
                </a:solidFill>
              </a:rPr>
              <a:t>Tävlingsregler för IMAC tävlingar styrs av ”IMAC OFFICIAL CONTEST STANDARDS”. Denna har anpassats för svenska förhållande och delvis inarbetas i ”Manual för 2-dagars IMAC-tävling”.</a:t>
            </a:r>
          </a:p>
          <a:p>
            <a:r>
              <a:rPr lang="sv-SE" sz="2800" b="1" dirty="0">
                <a:solidFill>
                  <a:schemeClr val="tx1"/>
                </a:solidFill>
              </a:rPr>
              <a:t>SMFF/RCFF, TS samt lokala fältregler styr flygsäkerheten vid tävlingar i Sverige.</a:t>
            </a:r>
          </a:p>
          <a:p>
            <a:r>
              <a:rPr lang="sv-SE" sz="2800" b="1" dirty="0">
                <a:solidFill>
                  <a:schemeClr val="tx1"/>
                </a:solidFill>
              </a:rPr>
              <a:t>IMAC Sverige har tagit fram egna säkerhetsregler, som bygger på både svenska och internationella regelverk.</a:t>
            </a:r>
          </a:p>
          <a:p>
            <a:pPr marL="0" indent="0">
              <a:buNone/>
            </a:pPr>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272806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387178" y="1112108"/>
            <a:ext cx="11500022" cy="6098829"/>
          </a:xfrm>
        </p:spPr>
        <p:txBody>
          <a:bodyPr>
            <a:noAutofit/>
          </a:bodyPr>
          <a:lstStyle/>
          <a:p>
            <a:r>
              <a:rPr lang="sv-SE" sz="2800" b="1" dirty="0">
                <a:solidFill>
                  <a:srgbClr val="FFFF00"/>
                </a:solidFill>
              </a:rPr>
              <a:t>Modellen (sida 2)</a:t>
            </a:r>
          </a:p>
          <a:p>
            <a:r>
              <a:rPr lang="sv-SE" sz="2400" b="1" dirty="0">
                <a:solidFill>
                  <a:schemeClr val="tx1"/>
                </a:solidFill>
              </a:rPr>
              <a:t>Förebilden till modellen skall ha tävlat i IAC (fullskala) eller vara känd för att ha kapaciteten att kunna göra detta. Undantag får göras för flygplanstyper som är byggda för IAC, men ännu inte tävlat. Det är upp till den tävlande att bevisa detta.</a:t>
            </a:r>
          </a:p>
          <a:p>
            <a:r>
              <a:rPr lang="sv-SE" sz="2400" b="1" dirty="0">
                <a:solidFill>
                  <a:schemeClr val="tx1"/>
                </a:solidFill>
              </a:rPr>
              <a:t>Modellens siluett (</a:t>
            </a:r>
            <a:r>
              <a:rPr lang="sv-SE" sz="2400" b="1" dirty="0" err="1">
                <a:solidFill>
                  <a:schemeClr val="tx1"/>
                </a:solidFill>
              </a:rPr>
              <a:t>outlines</a:t>
            </a:r>
            <a:r>
              <a:rPr lang="sv-SE" sz="2400" b="1" dirty="0">
                <a:solidFill>
                  <a:schemeClr val="tx1"/>
                </a:solidFill>
              </a:rPr>
              <a:t>) skall likna förebilden. Detta bedöms på 3 m avstånd.</a:t>
            </a:r>
          </a:p>
          <a:p>
            <a:r>
              <a:rPr lang="sv-SE" sz="2400" b="1" dirty="0" smtClean="0">
                <a:solidFill>
                  <a:schemeClr val="tx1"/>
                </a:solidFill>
              </a:rPr>
              <a:t>Endast </a:t>
            </a:r>
            <a:r>
              <a:rPr lang="sv-SE" sz="2400" b="1" dirty="0">
                <a:solidFill>
                  <a:schemeClr val="tx1"/>
                </a:solidFill>
              </a:rPr>
              <a:t>en propeller är tillåten. Vid drivning med förbränningsmotor är endast en motor tillåten. Vid eldrift är flera motorer tillåtna.</a:t>
            </a:r>
          </a:p>
          <a:p>
            <a:r>
              <a:rPr lang="sv-SE" sz="2400" b="1" dirty="0">
                <a:solidFill>
                  <a:schemeClr val="tx1"/>
                </a:solidFill>
              </a:rPr>
              <a:t>All utrustning ombord på modellen skall vara under full kontroll av piloten. Dvs hjälpmedel som gyro, elektronisk stabilisering, mm är förbjudna.</a:t>
            </a:r>
          </a:p>
          <a:p>
            <a:endParaRPr lang="sv-SE" sz="2400"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308103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617837" y="1235676"/>
            <a:ext cx="10882185" cy="5688536"/>
          </a:xfrm>
        </p:spPr>
        <p:txBody>
          <a:bodyPr>
            <a:noAutofit/>
          </a:bodyPr>
          <a:lstStyle/>
          <a:p>
            <a:r>
              <a:rPr lang="sv-SE" sz="2800" b="1" dirty="0">
                <a:solidFill>
                  <a:srgbClr val="FFFF00"/>
                </a:solidFill>
              </a:rPr>
              <a:t>Modellen (sida 3-4)</a:t>
            </a:r>
          </a:p>
          <a:p>
            <a:r>
              <a:rPr lang="sv-SE" sz="2400" b="1" dirty="0">
                <a:solidFill>
                  <a:schemeClr val="tx1"/>
                </a:solidFill>
              </a:rPr>
              <a:t>Skala överensstämmelsen bestäms av modellens vingspann. Alla mått på vyerna över modellen skall vara inom 10 % av detta mått. </a:t>
            </a:r>
          </a:p>
          <a:p>
            <a:r>
              <a:rPr lang="sv-SE" sz="2400" b="1" dirty="0">
                <a:solidFill>
                  <a:schemeClr val="tx1"/>
                </a:solidFill>
              </a:rPr>
              <a:t>Modellen skall vara försedd både med en realistisk 3-dimensionell mänsklig pilot och en synbar instrumentpanel. Utan dessa ges ett generellt poängavdrag på 1%. </a:t>
            </a:r>
          </a:p>
          <a:p>
            <a:r>
              <a:rPr lang="sv-SE" sz="2400" b="1" dirty="0">
                <a:solidFill>
                  <a:schemeClr val="tx1"/>
                </a:solidFill>
              </a:rPr>
              <a:t>För deltagande i Basic klassen så finns det inget skalakrav på modellen.</a:t>
            </a:r>
          </a:p>
          <a:p>
            <a:r>
              <a:rPr lang="sv-SE" sz="2400" b="1" dirty="0">
                <a:solidFill>
                  <a:schemeClr val="tx1"/>
                </a:solidFill>
              </a:rPr>
              <a:t> Modellen skall hålla god teknisk kvalitet. Dvs det krävs en viss ”miniminivå” på kvalitén på modellen och dess installation. </a:t>
            </a:r>
          </a:p>
          <a:p>
            <a:r>
              <a:rPr lang="sv-SE" sz="2400" b="1" dirty="0">
                <a:solidFill>
                  <a:schemeClr val="tx1"/>
                </a:solidFill>
              </a:rPr>
              <a:t>Anser CD att den tekniska nivån är för låg, så skall piloten inte ges tillåtelse till att flyga denna, eller så skall modellen diskvalificeras.</a:t>
            </a:r>
            <a:endParaRPr lang="sv-SE" sz="2400" dirty="0"/>
          </a:p>
          <a:p>
            <a:endParaRPr lang="sv-SE" sz="2400"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170823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387177" y="1618651"/>
            <a:ext cx="11442357" cy="5662223"/>
          </a:xfrm>
        </p:spPr>
        <p:txBody>
          <a:bodyPr>
            <a:noAutofit/>
          </a:bodyPr>
          <a:lstStyle/>
          <a:p>
            <a:r>
              <a:rPr lang="sv-SE" sz="2800" b="1" dirty="0">
                <a:solidFill>
                  <a:srgbClr val="FFFF00"/>
                </a:solidFill>
              </a:rPr>
              <a:t>Ljud begränsningar för IMAC (sida 2-3)</a:t>
            </a:r>
          </a:p>
          <a:p>
            <a:r>
              <a:rPr lang="sv-SE" sz="2400" b="1" dirty="0">
                <a:solidFill>
                  <a:schemeClr val="tx1"/>
                </a:solidFill>
              </a:rPr>
              <a:t>Ljudnivån skall bedömas enskilt av domarna under flygning, för varje sekvens. Ljudnivån skall bedömas på en skala mellan 0 och 10 poäng.</a:t>
            </a:r>
          </a:p>
          <a:p>
            <a:r>
              <a:rPr lang="sv-SE" sz="2400" b="1" dirty="0">
                <a:solidFill>
                  <a:schemeClr val="tx1"/>
                </a:solidFill>
              </a:rPr>
              <a:t>Poängen 10 motsvarar ”Mycket tyst” och 0 motsvarar ”Mycket högljudd”.</a:t>
            </a:r>
          </a:p>
          <a:p>
            <a:r>
              <a:rPr lang="sv-SE" sz="2400" b="1" dirty="0">
                <a:solidFill>
                  <a:schemeClr val="tx1"/>
                </a:solidFill>
              </a:rPr>
              <a:t>För respektive klass så finns det olika K-faktorer för ljudet. De är 3, 6, 9, 12 och 15. Mao ju högre klass, ju större påverkan har ljudnivån på poängen.</a:t>
            </a:r>
          </a:p>
          <a:p>
            <a:r>
              <a:rPr lang="sv-SE" sz="2400" b="1" dirty="0">
                <a:solidFill>
                  <a:schemeClr val="tx1"/>
                </a:solidFill>
              </a:rPr>
              <a:t>Om en pilot får poängen 3 eller lägre från mer än en domare, så skall piloten informeras om detta. CD skall meddela piloten att han skall utföra åtgärder så att ljudnivån sänks, innan nästa omgång får flygas.</a:t>
            </a:r>
          </a:p>
          <a:p>
            <a:r>
              <a:rPr lang="sv-SE" sz="2400" b="1" dirty="0">
                <a:solidFill>
                  <a:schemeClr val="tx1"/>
                </a:solidFill>
              </a:rPr>
              <a:t>Om en pilot på nytt får poängen 3 eller lägre från mer än en domare, så skall piloten diskvalificeras, från fortsatt medverkan i den tävlingen.</a:t>
            </a:r>
          </a:p>
          <a:p>
            <a:pPr marL="0" indent="0">
              <a:buNone/>
            </a:pPr>
            <a:endParaRPr lang="sv-SE" sz="2400" b="1" dirty="0">
              <a:solidFill>
                <a:schemeClr val="tx1"/>
              </a:solidFill>
            </a:endParaRPr>
          </a:p>
          <a:p>
            <a:pPr marL="0" indent="0">
              <a:buNone/>
            </a:pPr>
            <a:endParaRPr lang="sv-SE" sz="2400" b="1" dirty="0">
              <a:solidFill>
                <a:schemeClr val="tx1"/>
              </a:solidFill>
            </a:endParaRP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42081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684212" y="1463588"/>
            <a:ext cx="11034109" cy="5036066"/>
          </a:xfrm>
        </p:spPr>
        <p:txBody>
          <a:bodyPr>
            <a:normAutofit fontScale="92500" lnSpcReduction="20000"/>
          </a:bodyPr>
          <a:lstStyle/>
          <a:p>
            <a:r>
              <a:rPr lang="sv-SE" sz="3000" b="1" dirty="0">
                <a:solidFill>
                  <a:srgbClr val="FFFF00"/>
                </a:solidFill>
              </a:rPr>
              <a:t>Tävlingsklasser (sida 4-5)</a:t>
            </a:r>
          </a:p>
          <a:p>
            <a:r>
              <a:rPr lang="sv-SE" sz="2600" b="1" dirty="0">
                <a:solidFill>
                  <a:schemeClr val="tx1"/>
                </a:solidFill>
              </a:rPr>
              <a:t>En tävling innehåller normalt 5 klasser, som har olika svårighetsgrad: </a:t>
            </a:r>
          </a:p>
          <a:p>
            <a:r>
              <a:rPr lang="sv-SE" sz="2600" b="1" dirty="0">
                <a:solidFill>
                  <a:schemeClr val="tx1"/>
                </a:solidFill>
              </a:rPr>
              <a:t>Basic, Sportsman, </a:t>
            </a:r>
            <a:r>
              <a:rPr lang="sv-SE" sz="2600" b="1" dirty="0" err="1">
                <a:solidFill>
                  <a:schemeClr val="tx1"/>
                </a:solidFill>
              </a:rPr>
              <a:t>Intermediate</a:t>
            </a:r>
            <a:r>
              <a:rPr lang="sv-SE" sz="2600" b="1" dirty="0">
                <a:solidFill>
                  <a:schemeClr val="tx1"/>
                </a:solidFill>
              </a:rPr>
              <a:t>, </a:t>
            </a:r>
            <a:r>
              <a:rPr lang="sv-SE" sz="2600" b="1" dirty="0" err="1">
                <a:solidFill>
                  <a:schemeClr val="tx1"/>
                </a:solidFill>
              </a:rPr>
              <a:t>Advanced</a:t>
            </a:r>
            <a:r>
              <a:rPr lang="sv-SE" sz="2600" b="1" dirty="0">
                <a:solidFill>
                  <a:schemeClr val="tx1"/>
                </a:solidFill>
              </a:rPr>
              <a:t> och </a:t>
            </a:r>
            <a:r>
              <a:rPr lang="sv-SE" sz="2600" b="1" dirty="0" err="1">
                <a:solidFill>
                  <a:schemeClr val="tx1"/>
                </a:solidFill>
              </a:rPr>
              <a:t>Unlimited</a:t>
            </a:r>
            <a:r>
              <a:rPr lang="sv-SE" sz="2600" b="1" dirty="0">
                <a:solidFill>
                  <a:schemeClr val="tx1"/>
                </a:solidFill>
              </a:rPr>
              <a:t>.</a:t>
            </a:r>
          </a:p>
          <a:p>
            <a:r>
              <a:rPr lang="sv-SE" sz="2600" b="1" dirty="0">
                <a:solidFill>
                  <a:schemeClr val="tx1"/>
                </a:solidFill>
              </a:rPr>
              <a:t>En valfri 4 minuters Freestyle klass kan även ingå.</a:t>
            </a:r>
          </a:p>
          <a:p>
            <a:r>
              <a:rPr lang="sv-SE" sz="2600" b="1" dirty="0">
                <a:solidFill>
                  <a:schemeClr val="tx1"/>
                </a:solidFill>
              </a:rPr>
              <a:t>Tävlingsledaren (CD) kan besluta om annat, men måste i så fall meddela detta minst 30 dagar före tävlingsstart.</a:t>
            </a:r>
          </a:p>
          <a:p>
            <a:r>
              <a:rPr lang="sv-SE" sz="2600" b="1" dirty="0">
                <a:solidFill>
                  <a:schemeClr val="tx1"/>
                </a:solidFill>
              </a:rPr>
              <a:t>Tävlingsprogrammet för varje klass byts årligen vid årsskiftet.</a:t>
            </a:r>
          </a:p>
          <a:p>
            <a:r>
              <a:rPr lang="sv-SE" sz="2600" b="1" dirty="0">
                <a:solidFill>
                  <a:schemeClr val="tx1"/>
                </a:solidFill>
              </a:rPr>
              <a:t>Börjar man tävla i en tävlingsklass, så måste man fortsätta i denna eller i högre klass. Man kan inte gå ner i tävlingsklass, utan skriftligt tillstånd från IMAC gruppen.</a:t>
            </a:r>
          </a:p>
          <a:p>
            <a:r>
              <a:rPr lang="sv-SE" sz="2600" b="1" dirty="0">
                <a:solidFill>
                  <a:schemeClr val="tx1"/>
                </a:solidFill>
              </a:rPr>
              <a:t>Vinner man 5 tävlingar under en säsong, så blir man automatiskt uppflyttad till nästa högre klass.</a:t>
            </a:r>
          </a:p>
          <a:p>
            <a:pPr marL="0" indent="0">
              <a:buNone/>
            </a:pPr>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356790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255374" y="1463588"/>
            <a:ext cx="11462948" cy="5036066"/>
          </a:xfrm>
        </p:spPr>
        <p:txBody>
          <a:bodyPr>
            <a:normAutofit/>
          </a:bodyPr>
          <a:lstStyle/>
          <a:p>
            <a:r>
              <a:rPr lang="sv-SE" sz="2600" b="1" dirty="0">
                <a:solidFill>
                  <a:srgbClr val="FFFF00"/>
                </a:solidFill>
              </a:rPr>
              <a:t>Flygning av det kända programmet (sida 6).</a:t>
            </a:r>
          </a:p>
          <a:p>
            <a:r>
              <a:rPr lang="sv-SE" sz="2400" b="1" dirty="0">
                <a:solidFill>
                  <a:schemeClr val="tx1"/>
                </a:solidFill>
              </a:rPr>
              <a:t>En tävlande har ett försök på sig att genomföra en komplett sekvens.</a:t>
            </a:r>
          </a:p>
          <a:p>
            <a:r>
              <a:rPr lang="sv-SE" sz="2400" b="1" dirty="0">
                <a:solidFill>
                  <a:schemeClr val="tx1"/>
                </a:solidFill>
              </a:rPr>
              <a:t>Innan detta påbörjas skall den tävlande eller hans ”</a:t>
            </a:r>
            <a:r>
              <a:rPr lang="sv-SE" sz="2400" b="1" dirty="0" err="1">
                <a:solidFill>
                  <a:schemeClr val="tx1"/>
                </a:solidFill>
              </a:rPr>
              <a:t>caller</a:t>
            </a:r>
            <a:r>
              <a:rPr lang="sv-SE" sz="2400" b="1" dirty="0">
                <a:solidFill>
                  <a:schemeClr val="tx1"/>
                </a:solidFill>
              </a:rPr>
              <a:t>” meddela att flygningen kommer att påbörjas. Detta görs lämpligen med orden ”In the box”, ”</a:t>
            </a:r>
            <a:r>
              <a:rPr lang="sv-SE" sz="2400" b="1" dirty="0" err="1">
                <a:solidFill>
                  <a:schemeClr val="tx1"/>
                </a:solidFill>
              </a:rPr>
              <a:t>Entering</a:t>
            </a:r>
            <a:r>
              <a:rPr lang="sv-SE" sz="2400" b="1" dirty="0">
                <a:solidFill>
                  <a:schemeClr val="tx1"/>
                </a:solidFill>
              </a:rPr>
              <a:t>” eller ”Startar”. OBS. Görs inte detta nollas sekvensen.</a:t>
            </a:r>
          </a:p>
          <a:p>
            <a:r>
              <a:rPr lang="sv-SE" sz="2400" b="1" dirty="0">
                <a:solidFill>
                  <a:schemeClr val="tx1"/>
                </a:solidFill>
              </a:rPr>
              <a:t>När flygplanet sedan lämnar ”</a:t>
            </a:r>
            <a:r>
              <a:rPr lang="sv-SE" sz="2400" b="1" dirty="0" err="1">
                <a:solidFill>
                  <a:schemeClr val="tx1"/>
                </a:solidFill>
              </a:rPr>
              <a:t>wingslevel</a:t>
            </a:r>
            <a:r>
              <a:rPr lang="sv-SE" sz="2400" b="1" dirty="0">
                <a:solidFill>
                  <a:schemeClr val="tx1"/>
                </a:solidFill>
              </a:rPr>
              <a:t>” så påbörjas bedömningen.</a:t>
            </a:r>
          </a:p>
          <a:p>
            <a:r>
              <a:rPr lang="sv-SE" sz="2400" b="1" dirty="0">
                <a:solidFill>
                  <a:schemeClr val="tx1"/>
                </a:solidFill>
              </a:rPr>
              <a:t>Om piloten tvingas att avbryta flygningen och landa, då nollas återstående manövrar i sekvensen. T ex vid motorstopp.</a:t>
            </a:r>
          </a:p>
          <a:p>
            <a:r>
              <a:rPr lang="sv-SE" sz="2400" b="1" dirty="0">
                <a:solidFill>
                  <a:schemeClr val="tx1"/>
                </a:solidFill>
              </a:rPr>
              <a:t>Är det den första sekvensen, så får den andra sekvensen flygas. Detta görs efter det att resterande piloter flugit klart sina sekvenser i omgången.</a:t>
            </a:r>
          </a:p>
          <a:p>
            <a:endParaRPr lang="sv-SE" dirty="0"/>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423041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212" y="228370"/>
            <a:ext cx="8534400" cy="1507067"/>
          </a:xfrm>
        </p:spPr>
        <p:txBody>
          <a:bodyPr/>
          <a:lstStyle/>
          <a:p>
            <a:r>
              <a:rPr lang="sv-SE" b="1" dirty="0">
                <a:solidFill>
                  <a:srgbClr val="FF0000"/>
                </a:solidFill>
              </a:rPr>
              <a:t>SEKTION 1, Generella regler</a:t>
            </a:r>
          </a:p>
        </p:txBody>
      </p:sp>
      <p:sp>
        <p:nvSpPr>
          <p:cNvPr id="3" name="Platshållare för innehåll 2"/>
          <p:cNvSpPr>
            <a:spLocks noGrp="1"/>
          </p:cNvSpPr>
          <p:nvPr>
            <p:ph idx="1"/>
          </p:nvPr>
        </p:nvSpPr>
        <p:spPr>
          <a:xfrm>
            <a:off x="74141" y="1278237"/>
            <a:ext cx="11928389" cy="5386174"/>
          </a:xfrm>
        </p:spPr>
        <p:txBody>
          <a:bodyPr>
            <a:normAutofit/>
          </a:bodyPr>
          <a:lstStyle/>
          <a:p>
            <a:r>
              <a:rPr lang="sv-SE" sz="2600" b="1" dirty="0">
                <a:solidFill>
                  <a:srgbClr val="FFFF00"/>
                </a:solidFill>
              </a:rPr>
              <a:t>Flygning av det kända programmet (sida 6)</a:t>
            </a:r>
          </a:p>
          <a:p>
            <a:r>
              <a:rPr lang="sv-SE" sz="2400" b="1" dirty="0">
                <a:solidFill>
                  <a:schemeClr val="tx1"/>
                </a:solidFill>
              </a:rPr>
              <a:t>En officiell omgång består av två sekvenser i följd. Dessa skall flygas utan avbrott för tankning etc. Kan inte hela sekvensen slutföras, så nollas återstående manövrar. Enda undantaget är vid avbrott utom pilotens kontroll.</a:t>
            </a:r>
          </a:p>
          <a:p>
            <a:r>
              <a:rPr lang="sv-SE" sz="2400" b="1" dirty="0">
                <a:solidFill>
                  <a:schemeClr val="tx1"/>
                </a:solidFill>
              </a:rPr>
              <a:t>Om en sekvens inte kan slutföras på grund av orsaker som är utanför piloten kontroll, så skall tillfälle ges att slutföra denna när problemet är borta. Orsaker kan t ex vara att undvika en kollision, avbrott som beordrats av CD eller domare m fl. OBS. Även en inträffad kollision räknas hit.</a:t>
            </a:r>
          </a:p>
          <a:p>
            <a:r>
              <a:rPr lang="sv-SE" sz="2400" b="1" dirty="0">
                <a:solidFill>
                  <a:schemeClr val="tx1"/>
                </a:solidFill>
              </a:rPr>
              <a:t>När piloten återupptar flygningen, så börjar denna med den sist bedömda manövern som flögs. När den är flugen, så fortsätter den avbrutna bedömningen.</a:t>
            </a:r>
          </a:p>
        </p:txBody>
      </p:sp>
      <p:pic>
        <p:nvPicPr>
          <p:cNvPr id="4" name="Bildobjekt 3"/>
          <p:cNvPicPr>
            <a:picLocks noChangeAspect="1"/>
          </p:cNvPicPr>
          <p:nvPr/>
        </p:nvPicPr>
        <p:blipFill>
          <a:blip r:embed="rId2"/>
          <a:stretch>
            <a:fillRect/>
          </a:stretch>
        </p:blipFill>
        <p:spPr>
          <a:xfrm>
            <a:off x="9513031" y="345154"/>
            <a:ext cx="2205290" cy="1273497"/>
          </a:xfrm>
          <a:prstGeom prst="rect">
            <a:avLst/>
          </a:prstGeom>
        </p:spPr>
      </p:pic>
      <p:sp>
        <p:nvSpPr>
          <p:cNvPr id="5" name="Platshållare för innehåll 2"/>
          <p:cNvSpPr txBox="1">
            <a:spLocks/>
          </p:cNvSpPr>
          <p:nvPr/>
        </p:nvSpPr>
        <p:spPr>
          <a:xfrm>
            <a:off x="978630" y="1945502"/>
            <a:ext cx="10521392" cy="430381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sv-SE" sz="2400" dirty="0"/>
          </a:p>
          <a:p>
            <a:endParaRPr lang="sv-SE" dirty="0"/>
          </a:p>
        </p:txBody>
      </p:sp>
    </p:spTree>
    <p:extLst>
      <p:ext uri="{BB962C8B-B14F-4D97-AF65-F5344CB8AC3E}">
        <p14:creationId xmlns:p14="http://schemas.microsoft.com/office/powerpoint/2010/main" val="51450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k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642</TotalTime>
  <Words>1922</Words>
  <Application>Microsoft Office PowerPoint</Application>
  <PresentationFormat>Bredbild</PresentationFormat>
  <Paragraphs>121</Paragraphs>
  <Slides>18</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18</vt:i4>
      </vt:variant>
    </vt:vector>
  </HeadingPairs>
  <TitlesOfParts>
    <vt:vector size="21" baseType="lpstr">
      <vt:lpstr>Century Gothic</vt:lpstr>
      <vt:lpstr>Wingdings 3</vt:lpstr>
      <vt:lpstr>Sektor</vt:lpstr>
      <vt:lpstr>Regelbok Sektion 1, 2019-2020 Generella regler Omfattar sidorna 1-14 i regelboken.</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1, Generella regler</vt:lpstr>
      <vt:lpstr>Sektion 2, Guide för flygning och bedömning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IMAC Domare kurs 2019</dc:title>
  <dc:creator>Jörgen&amp;Git</dc:creator>
  <cp:lastModifiedBy>Jörgen&amp;Git</cp:lastModifiedBy>
  <cp:revision>115</cp:revision>
  <dcterms:created xsi:type="dcterms:W3CDTF">2019-01-25T19:17:23Z</dcterms:created>
  <dcterms:modified xsi:type="dcterms:W3CDTF">2019-04-02T17:34:26Z</dcterms:modified>
</cp:coreProperties>
</file>